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672" r:id="rId6"/>
    <p:sldMasterId id="2147483678" r:id="rId7"/>
    <p:sldMasterId id="2147483684" r:id="rId8"/>
    <p:sldMasterId id="2147483690" r:id="rId9"/>
  </p:sldMasterIdLst>
  <p:notesMasterIdLst>
    <p:notesMasterId r:id="rId52"/>
  </p:notesMasterIdLst>
  <p:sldIdLst>
    <p:sldId id="256"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1"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64874C2-042B-8442-A17B-3A54F4ED10CE}">
          <p14:sldIdLst>
            <p14:sldId id="256"/>
          </p14:sldIdLst>
        </p14:section>
        <p14:section name="text" id="{D17D22BD-CC22-1E40-82F2-76DF05D7793B}">
          <p14:sldIdLst>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81"/>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a:srgbClr val="B0CA04"/>
    <a:srgbClr val="93117E"/>
    <a:srgbClr val="59DCE1"/>
    <a:srgbClr val="FDC60A"/>
    <a:srgbClr val="FEC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7759"/>
  </p:normalViewPr>
  <p:slideViewPr>
    <p:cSldViewPr snapToGrid="0" snapToObjects="1" showGuides="1">
      <p:cViewPr varScale="1">
        <p:scale>
          <a:sx n="103" d="100"/>
          <a:sy n="103" d="100"/>
        </p:scale>
        <p:origin x="6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1E623-0DC0-4FEE-93BF-D8E43100B899}" type="doc">
      <dgm:prSet loTypeId="urn:microsoft.com/office/officeart/2005/8/layout/bProcess3" loCatId="process" qsTypeId="urn:microsoft.com/office/officeart/2005/8/quickstyle/simple1" qsCatId="simple" csTypeId="urn:microsoft.com/office/officeart/2005/8/colors/accent0_1" csCatId="mainScheme" phldr="1"/>
      <dgm:spPr/>
    </dgm:pt>
    <dgm:pt modelId="{C74887F6-7AE1-4BE9-901F-BA29F7D608B2}">
      <dgm:prSet phldrT="[Texto]"/>
      <dgm:spPr/>
      <dgm:t>
        <a:bodyPr/>
        <a:lstStyle/>
        <a:p>
          <a:r>
            <a:rPr lang="en-GB" dirty="0"/>
            <a:t>Identify content sections</a:t>
          </a:r>
          <a:endParaRPr lang="es-ES" dirty="0"/>
        </a:p>
      </dgm:t>
    </dgm:pt>
    <dgm:pt modelId="{85239FB5-F2AA-4C6B-8030-79421D6C88CC}" type="parTrans" cxnId="{5C606088-85D9-4C39-8748-9524F839ABB2}">
      <dgm:prSet/>
      <dgm:spPr/>
      <dgm:t>
        <a:bodyPr/>
        <a:lstStyle/>
        <a:p>
          <a:endParaRPr lang="es-ES"/>
        </a:p>
      </dgm:t>
    </dgm:pt>
    <dgm:pt modelId="{3E0E2BEF-F8E8-41C0-BEFF-B79E01166A40}" type="sibTrans" cxnId="{5C606088-85D9-4C39-8748-9524F839ABB2}">
      <dgm:prSet/>
      <dgm:spPr/>
      <dgm:t>
        <a:bodyPr/>
        <a:lstStyle/>
        <a:p>
          <a:endParaRPr lang="es-ES"/>
        </a:p>
      </dgm:t>
    </dgm:pt>
    <dgm:pt modelId="{57B4CDC8-BC6E-4BB3-8471-CEE1A859F318}">
      <dgm:prSet/>
      <dgm:spPr/>
      <dgm:t>
        <a:bodyPr/>
        <a:lstStyle/>
        <a:p>
          <a:r>
            <a:rPr lang="en-GB" dirty="0"/>
            <a:t>Divide text into bullet points and sub-bullets</a:t>
          </a:r>
        </a:p>
      </dgm:t>
    </dgm:pt>
    <dgm:pt modelId="{972FC0D0-0191-47B8-AFD0-2A0F3C7BDB44}" type="parTrans" cxnId="{EE3409BE-C8A7-46EB-A7FC-53239A74197B}">
      <dgm:prSet/>
      <dgm:spPr/>
      <dgm:t>
        <a:bodyPr/>
        <a:lstStyle/>
        <a:p>
          <a:endParaRPr lang="es-ES"/>
        </a:p>
      </dgm:t>
    </dgm:pt>
    <dgm:pt modelId="{751394AD-F7D7-475A-A6C2-92E9535E9DA0}" type="sibTrans" cxnId="{EE3409BE-C8A7-46EB-A7FC-53239A74197B}">
      <dgm:prSet/>
      <dgm:spPr/>
      <dgm:t>
        <a:bodyPr/>
        <a:lstStyle/>
        <a:p>
          <a:endParaRPr lang="es-ES"/>
        </a:p>
      </dgm:t>
    </dgm:pt>
    <dgm:pt modelId="{7749D8D8-AB2B-4790-9171-618B8FDD7428}">
      <dgm:prSet/>
      <dgm:spPr/>
      <dgm:t>
        <a:bodyPr/>
        <a:lstStyle/>
        <a:p>
          <a:r>
            <a:rPr lang="en-GB" dirty="0"/>
            <a:t>Trim unnecessary text</a:t>
          </a:r>
        </a:p>
      </dgm:t>
    </dgm:pt>
    <dgm:pt modelId="{0937A4EC-4FB9-4733-B932-24D5BB22F8CA}" type="parTrans" cxnId="{51D939E4-D3F7-480A-9718-6763B4B266C9}">
      <dgm:prSet/>
      <dgm:spPr/>
      <dgm:t>
        <a:bodyPr/>
        <a:lstStyle/>
        <a:p>
          <a:endParaRPr lang="es-ES"/>
        </a:p>
      </dgm:t>
    </dgm:pt>
    <dgm:pt modelId="{BD14E831-3974-4DA1-B321-DEBBA4A3F2DF}" type="sibTrans" cxnId="{51D939E4-D3F7-480A-9718-6763B4B266C9}">
      <dgm:prSet/>
      <dgm:spPr/>
      <dgm:t>
        <a:bodyPr/>
        <a:lstStyle/>
        <a:p>
          <a:endParaRPr lang="es-ES"/>
        </a:p>
      </dgm:t>
    </dgm:pt>
    <dgm:pt modelId="{B11FE47D-AEA0-478E-BBA3-A2E896A45AC9}">
      <dgm:prSet/>
      <dgm:spPr/>
      <dgm:t>
        <a:bodyPr/>
        <a:lstStyle/>
        <a:p>
          <a:r>
            <a:rPr lang="en-GB" dirty="0"/>
            <a:t>Move text across sections when needed</a:t>
          </a:r>
        </a:p>
      </dgm:t>
    </dgm:pt>
    <dgm:pt modelId="{88406A0D-DE97-491E-ABB1-9B2D5076A8D0}" type="parTrans" cxnId="{8BF9AFEA-6672-49A8-B6CC-D352527105D4}">
      <dgm:prSet/>
      <dgm:spPr/>
      <dgm:t>
        <a:bodyPr/>
        <a:lstStyle/>
        <a:p>
          <a:endParaRPr lang="es-ES"/>
        </a:p>
      </dgm:t>
    </dgm:pt>
    <dgm:pt modelId="{DB7AD643-E5B3-453D-9018-9B103360398A}" type="sibTrans" cxnId="{8BF9AFEA-6672-49A8-B6CC-D352527105D4}">
      <dgm:prSet/>
      <dgm:spPr/>
      <dgm:t>
        <a:bodyPr/>
        <a:lstStyle/>
        <a:p>
          <a:endParaRPr lang="es-ES"/>
        </a:p>
      </dgm:t>
    </dgm:pt>
    <dgm:pt modelId="{3372D7B6-E0A1-44D0-9A7F-90EC71874110}">
      <dgm:prSet/>
      <dgm:spPr/>
      <dgm:t>
        <a:bodyPr/>
        <a:lstStyle/>
        <a:p>
          <a:r>
            <a:rPr lang="en-GB" dirty="0"/>
            <a:t>Move text to “Want to know more”</a:t>
          </a:r>
        </a:p>
      </dgm:t>
    </dgm:pt>
    <dgm:pt modelId="{0F892EE0-5F1B-40A1-9BC2-35550B1C00E8}" type="parTrans" cxnId="{569AC7AD-96EF-4F2E-B859-E5904F803263}">
      <dgm:prSet/>
      <dgm:spPr/>
      <dgm:t>
        <a:bodyPr/>
        <a:lstStyle/>
        <a:p>
          <a:endParaRPr lang="es-ES"/>
        </a:p>
      </dgm:t>
    </dgm:pt>
    <dgm:pt modelId="{0FDEDD83-5C3E-4E16-B245-11F53D0FB738}" type="sibTrans" cxnId="{569AC7AD-96EF-4F2E-B859-E5904F803263}">
      <dgm:prSet/>
      <dgm:spPr/>
      <dgm:t>
        <a:bodyPr/>
        <a:lstStyle/>
        <a:p>
          <a:endParaRPr lang="es-ES"/>
        </a:p>
      </dgm:t>
    </dgm:pt>
    <dgm:pt modelId="{7A43A6D8-3774-495E-8AE3-F2DD73B9CD0E}">
      <dgm:prSet/>
      <dgm:spPr/>
      <dgm:t>
        <a:bodyPr/>
        <a:lstStyle/>
        <a:p>
          <a:r>
            <a:rPr lang="en-GB" dirty="0"/>
            <a:t>If possible, use graphics to say the same</a:t>
          </a:r>
        </a:p>
      </dgm:t>
    </dgm:pt>
    <dgm:pt modelId="{3E445B9C-673D-4B42-BBAB-F986C0D05A1C}" type="parTrans" cxnId="{DC1CC62E-F5C5-4D11-98F5-5446649191BA}">
      <dgm:prSet/>
      <dgm:spPr/>
      <dgm:t>
        <a:bodyPr/>
        <a:lstStyle/>
        <a:p>
          <a:endParaRPr lang="es-ES"/>
        </a:p>
      </dgm:t>
    </dgm:pt>
    <dgm:pt modelId="{380407A4-02A7-40BA-86BF-96BB7576D97C}" type="sibTrans" cxnId="{DC1CC62E-F5C5-4D11-98F5-5446649191BA}">
      <dgm:prSet/>
      <dgm:spPr/>
      <dgm:t>
        <a:bodyPr/>
        <a:lstStyle/>
        <a:p>
          <a:endParaRPr lang="es-ES"/>
        </a:p>
      </dgm:t>
    </dgm:pt>
    <dgm:pt modelId="{8FB3B388-0904-4DBB-91A6-6F4942F48BE6}" type="pres">
      <dgm:prSet presAssocID="{3DA1E623-0DC0-4FEE-93BF-D8E43100B899}" presName="Name0" presStyleCnt="0">
        <dgm:presLayoutVars>
          <dgm:dir/>
          <dgm:resizeHandles val="exact"/>
        </dgm:presLayoutVars>
      </dgm:prSet>
      <dgm:spPr/>
    </dgm:pt>
    <dgm:pt modelId="{4F06F2D4-CC35-437C-8CAC-A5A7AABEA470}" type="pres">
      <dgm:prSet presAssocID="{C74887F6-7AE1-4BE9-901F-BA29F7D608B2}" presName="node" presStyleLbl="node1" presStyleIdx="0" presStyleCnt="6">
        <dgm:presLayoutVars>
          <dgm:bulletEnabled val="1"/>
        </dgm:presLayoutVars>
      </dgm:prSet>
      <dgm:spPr/>
    </dgm:pt>
    <dgm:pt modelId="{5E4E8A67-7407-47BD-AC07-BC964B8E8494}" type="pres">
      <dgm:prSet presAssocID="{3E0E2BEF-F8E8-41C0-BEFF-B79E01166A40}" presName="sibTrans" presStyleLbl="sibTrans1D1" presStyleIdx="0" presStyleCnt="5"/>
      <dgm:spPr/>
    </dgm:pt>
    <dgm:pt modelId="{D962457F-DB50-49D8-9147-FC986D4EEE94}" type="pres">
      <dgm:prSet presAssocID="{3E0E2BEF-F8E8-41C0-BEFF-B79E01166A40}" presName="connectorText" presStyleLbl="sibTrans1D1" presStyleIdx="0" presStyleCnt="5"/>
      <dgm:spPr/>
    </dgm:pt>
    <dgm:pt modelId="{20DCAAB1-0D5D-4D1B-A329-FD8246EA4423}" type="pres">
      <dgm:prSet presAssocID="{57B4CDC8-BC6E-4BB3-8471-CEE1A859F318}" presName="node" presStyleLbl="node1" presStyleIdx="1" presStyleCnt="6">
        <dgm:presLayoutVars>
          <dgm:bulletEnabled val="1"/>
        </dgm:presLayoutVars>
      </dgm:prSet>
      <dgm:spPr/>
    </dgm:pt>
    <dgm:pt modelId="{B84C8713-9740-4B50-9E1E-C80243D9D7AA}" type="pres">
      <dgm:prSet presAssocID="{751394AD-F7D7-475A-A6C2-92E9535E9DA0}" presName="sibTrans" presStyleLbl="sibTrans1D1" presStyleIdx="1" presStyleCnt="5"/>
      <dgm:spPr/>
    </dgm:pt>
    <dgm:pt modelId="{BAB6129C-8856-425E-B7DB-DFDE3F3DDD95}" type="pres">
      <dgm:prSet presAssocID="{751394AD-F7D7-475A-A6C2-92E9535E9DA0}" presName="connectorText" presStyleLbl="sibTrans1D1" presStyleIdx="1" presStyleCnt="5"/>
      <dgm:spPr/>
    </dgm:pt>
    <dgm:pt modelId="{DE3BD576-7B6B-4C39-A12D-55D28BD6506C}" type="pres">
      <dgm:prSet presAssocID="{7749D8D8-AB2B-4790-9171-618B8FDD7428}" presName="node" presStyleLbl="node1" presStyleIdx="2" presStyleCnt="6">
        <dgm:presLayoutVars>
          <dgm:bulletEnabled val="1"/>
        </dgm:presLayoutVars>
      </dgm:prSet>
      <dgm:spPr/>
    </dgm:pt>
    <dgm:pt modelId="{F1540868-FB83-4775-9DF2-83AD0230C809}" type="pres">
      <dgm:prSet presAssocID="{BD14E831-3974-4DA1-B321-DEBBA4A3F2DF}" presName="sibTrans" presStyleLbl="sibTrans1D1" presStyleIdx="2" presStyleCnt="5"/>
      <dgm:spPr/>
    </dgm:pt>
    <dgm:pt modelId="{5AB3877C-A93A-4761-944B-86D9F91DC560}" type="pres">
      <dgm:prSet presAssocID="{BD14E831-3974-4DA1-B321-DEBBA4A3F2DF}" presName="connectorText" presStyleLbl="sibTrans1D1" presStyleIdx="2" presStyleCnt="5"/>
      <dgm:spPr/>
    </dgm:pt>
    <dgm:pt modelId="{178F305E-66D8-4856-B65B-0E2B462DB7A6}" type="pres">
      <dgm:prSet presAssocID="{B11FE47D-AEA0-478E-BBA3-A2E896A45AC9}" presName="node" presStyleLbl="node1" presStyleIdx="3" presStyleCnt="6">
        <dgm:presLayoutVars>
          <dgm:bulletEnabled val="1"/>
        </dgm:presLayoutVars>
      </dgm:prSet>
      <dgm:spPr/>
    </dgm:pt>
    <dgm:pt modelId="{372D75E2-FB3E-4AF1-AD22-09FC80003DAD}" type="pres">
      <dgm:prSet presAssocID="{DB7AD643-E5B3-453D-9018-9B103360398A}" presName="sibTrans" presStyleLbl="sibTrans1D1" presStyleIdx="3" presStyleCnt="5"/>
      <dgm:spPr/>
    </dgm:pt>
    <dgm:pt modelId="{5D12649A-6F09-4D79-AB5C-CE0498AADFE8}" type="pres">
      <dgm:prSet presAssocID="{DB7AD643-E5B3-453D-9018-9B103360398A}" presName="connectorText" presStyleLbl="sibTrans1D1" presStyleIdx="3" presStyleCnt="5"/>
      <dgm:spPr/>
    </dgm:pt>
    <dgm:pt modelId="{CD10C298-F230-426B-9E8E-1A0FB3CA8166}" type="pres">
      <dgm:prSet presAssocID="{3372D7B6-E0A1-44D0-9A7F-90EC71874110}" presName="node" presStyleLbl="node1" presStyleIdx="4" presStyleCnt="6">
        <dgm:presLayoutVars>
          <dgm:bulletEnabled val="1"/>
        </dgm:presLayoutVars>
      </dgm:prSet>
      <dgm:spPr/>
    </dgm:pt>
    <dgm:pt modelId="{1D1D49CF-9459-48C0-9988-91590AF71007}" type="pres">
      <dgm:prSet presAssocID="{0FDEDD83-5C3E-4E16-B245-11F53D0FB738}" presName="sibTrans" presStyleLbl="sibTrans1D1" presStyleIdx="4" presStyleCnt="5"/>
      <dgm:spPr/>
    </dgm:pt>
    <dgm:pt modelId="{75E89B81-F158-47B2-A95C-9F93E320B6B5}" type="pres">
      <dgm:prSet presAssocID="{0FDEDD83-5C3E-4E16-B245-11F53D0FB738}" presName="connectorText" presStyleLbl="sibTrans1D1" presStyleIdx="4" presStyleCnt="5"/>
      <dgm:spPr/>
    </dgm:pt>
    <dgm:pt modelId="{9DC5852C-9F3E-45A0-AADA-652DA37B8E5B}" type="pres">
      <dgm:prSet presAssocID="{7A43A6D8-3774-495E-8AE3-F2DD73B9CD0E}" presName="node" presStyleLbl="node1" presStyleIdx="5" presStyleCnt="6">
        <dgm:presLayoutVars>
          <dgm:bulletEnabled val="1"/>
        </dgm:presLayoutVars>
      </dgm:prSet>
      <dgm:spPr/>
    </dgm:pt>
  </dgm:ptLst>
  <dgm:cxnLst>
    <dgm:cxn modelId="{B369AA10-67D1-4304-9F00-3247FA4AD6E5}" type="presOf" srcId="{BD14E831-3974-4DA1-B321-DEBBA4A3F2DF}" destId="{5AB3877C-A93A-4761-944B-86D9F91DC560}" srcOrd="1" destOrd="0" presId="urn:microsoft.com/office/officeart/2005/8/layout/bProcess3"/>
    <dgm:cxn modelId="{A907851F-791F-41D5-ABEE-7F5ADBEC9B45}" type="presOf" srcId="{3E0E2BEF-F8E8-41C0-BEFF-B79E01166A40}" destId="{D962457F-DB50-49D8-9147-FC986D4EEE94}" srcOrd="1" destOrd="0" presId="urn:microsoft.com/office/officeart/2005/8/layout/bProcess3"/>
    <dgm:cxn modelId="{DC1CC62E-F5C5-4D11-98F5-5446649191BA}" srcId="{3DA1E623-0DC0-4FEE-93BF-D8E43100B899}" destId="{7A43A6D8-3774-495E-8AE3-F2DD73B9CD0E}" srcOrd="5" destOrd="0" parTransId="{3E445B9C-673D-4B42-BBAB-F986C0D05A1C}" sibTransId="{380407A4-02A7-40BA-86BF-96BB7576D97C}"/>
    <dgm:cxn modelId="{7272B633-A7E2-4DC3-B084-37B7CBB06DDE}" type="presOf" srcId="{57B4CDC8-BC6E-4BB3-8471-CEE1A859F318}" destId="{20DCAAB1-0D5D-4D1B-A329-FD8246EA4423}" srcOrd="0" destOrd="0" presId="urn:microsoft.com/office/officeart/2005/8/layout/bProcess3"/>
    <dgm:cxn modelId="{D649E83D-C94E-4F40-9DAF-E139AB2B3ACD}" type="presOf" srcId="{B11FE47D-AEA0-478E-BBA3-A2E896A45AC9}" destId="{178F305E-66D8-4856-B65B-0E2B462DB7A6}" srcOrd="0" destOrd="0" presId="urn:microsoft.com/office/officeart/2005/8/layout/bProcess3"/>
    <dgm:cxn modelId="{419C4B43-B5D0-4AAE-AB02-96E1C1567C08}" type="presOf" srcId="{751394AD-F7D7-475A-A6C2-92E9535E9DA0}" destId="{B84C8713-9740-4B50-9E1E-C80243D9D7AA}" srcOrd="0" destOrd="0" presId="urn:microsoft.com/office/officeart/2005/8/layout/bProcess3"/>
    <dgm:cxn modelId="{C612F944-D58F-4020-98A9-DA9E406215F3}" type="presOf" srcId="{BD14E831-3974-4DA1-B321-DEBBA4A3F2DF}" destId="{F1540868-FB83-4775-9DF2-83AD0230C809}" srcOrd="0" destOrd="0" presId="urn:microsoft.com/office/officeart/2005/8/layout/bProcess3"/>
    <dgm:cxn modelId="{0446894D-0816-4F16-92B6-DCD8FE4224AB}" type="presOf" srcId="{3372D7B6-E0A1-44D0-9A7F-90EC71874110}" destId="{CD10C298-F230-426B-9E8E-1A0FB3CA8166}" srcOrd="0" destOrd="0" presId="urn:microsoft.com/office/officeart/2005/8/layout/bProcess3"/>
    <dgm:cxn modelId="{A957836F-F5C5-4127-8700-266A28001A11}" type="presOf" srcId="{DB7AD643-E5B3-453D-9018-9B103360398A}" destId="{5D12649A-6F09-4D79-AB5C-CE0498AADFE8}" srcOrd="1" destOrd="0" presId="urn:microsoft.com/office/officeart/2005/8/layout/bProcess3"/>
    <dgm:cxn modelId="{5311AD7A-49E3-4536-97B5-240581DC98DD}" type="presOf" srcId="{0FDEDD83-5C3E-4E16-B245-11F53D0FB738}" destId="{75E89B81-F158-47B2-A95C-9F93E320B6B5}" srcOrd="1" destOrd="0" presId="urn:microsoft.com/office/officeart/2005/8/layout/bProcess3"/>
    <dgm:cxn modelId="{9750FE7F-4C5F-4098-BC33-93E4173B1981}" type="presOf" srcId="{7A43A6D8-3774-495E-8AE3-F2DD73B9CD0E}" destId="{9DC5852C-9F3E-45A0-AADA-652DA37B8E5B}" srcOrd="0" destOrd="0" presId="urn:microsoft.com/office/officeart/2005/8/layout/bProcess3"/>
    <dgm:cxn modelId="{5C606088-85D9-4C39-8748-9524F839ABB2}" srcId="{3DA1E623-0DC0-4FEE-93BF-D8E43100B899}" destId="{C74887F6-7AE1-4BE9-901F-BA29F7D608B2}" srcOrd="0" destOrd="0" parTransId="{85239FB5-F2AA-4C6B-8030-79421D6C88CC}" sibTransId="{3E0E2BEF-F8E8-41C0-BEFF-B79E01166A40}"/>
    <dgm:cxn modelId="{58841D93-E972-401E-A2C9-648E24EDDD28}" type="presOf" srcId="{751394AD-F7D7-475A-A6C2-92E9535E9DA0}" destId="{BAB6129C-8856-425E-B7DB-DFDE3F3DDD95}" srcOrd="1" destOrd="0" presId="urn:microsoft.com/office/officeart/2005/8/layout/bProcess3"/>
    <dgm:cxn modelId="{F0493C9F-8D47-44BC-8E61-8F2FCBEE8BA2}" type="presOf" srcId="{3E0E2BEF-F8E8-41C0-BEFF-B79E01166A40}" destId="{5E4E8A67-7407-47BD-AC07-BC964B8E8494}" srcOrd="0" destOrd="0" presId="urn:microsoft.com/office/officeart/2005/8/layout/bProcess3"/>
    <dgm:cxn modelId="{569AC7AD-96EF-4F2E-B859-E5904F803263}" srcId="{3DA1E623-0DC0-4FEE-93BF-D8E43100B899}" destId="{3372D7B6-E0A1-44D0-9A7F-90EC71874110}" srcOrd="4" destOrd="0" parTransId="{0F892EE0-5F1B-40A1-9BC2-35550B1C00E8}" sibTransId="{0FDEDD83-5C3E-4E16-B245-11F53D0FB738}"/>
    <dgm:cxn modelId="{44028EAF-DB2D-48E2-9DB9-D169ABB2E235}" type="presOf" srcId="{0FDEDD83-5C3E-4E16-B245-11F53D0FB738}" destId="{1D1D49CF-9459-48C0-9988-91590AF71007}" srcOrd="0" destOrd="0" presId="urn:microsoft.com/office/officeart/2005/8/layout/bProcess3"/>
    <dgm:cxn modelId="{EE3409BE-C8A7-46EB-A7FC-53239A74197B}" srcId="{3DA1E623-0DC0-4FEE-93BF-D8E43100B899}" destId="{57B4CDC8-BC6E-4BB3-8471-CEE1A859F318}" srcOrd="1" destOrd="0" parTransId="{972FC0D0-0191-47B8-AFD0-2A0F3C7BDB44}" sibTransId="{751394AD-F7D7-475A-A6C2-92E9535E9DA0}"/>
    <dgm:cxn modelId="{F14B8EBF-E06B-4D02-8B0C-FB722CE92B2F}" type="presOf" srcId="{7749D8D8-AB2B-4790-9171-618B8FDD7428}" destId="{DE3BD576-7B6B-4C39-A12D-55D28BD6506C}" srcOrd="0" destOrd="0" presId="urn:microsoft.com/office/officeart/2005/8/layout/bProcess3"/>
    <dgm:cxn modelId="{51D939E4-D3F7-480A-9718-6763B4B266C9}" srcId="{3DA1E623-0DC0-4FEE-93BF-D8E43100B899}" destId="{7749D8D8-AB2B-4790-9171-618B8FDD7428}" srcOrd="2" destOrd="0" parTransId="{0937A4EC-4FB9-4733-B932-24D5BB22F8CA}" sibTransId="{BD14E831-3974-4DA1-B321-DEBBA4A3F2DF}"/>
    <dgm:cxn modelId="{0B9BDEE5-81AB-4E06-AAD5-BAD39CDF8C8E}" type="presOf" srcId="{3DA1E623-0DC0-4FEE-93BF-D8E43100B899}" destId="{8FB3B388-0904-4DBB-91A6-6F4942F48BE6}" srcOrd="0" destOrd="0" presId="urn:microsoft.com/office/officeart/2005/8/layout/bProcess3"/>
    <dgm:cxn modelId="{12BF62E6-E9EC-45F5-A476-620CF1C3DEE5}" type="presOf" srcId="{DB7AD643-E5B3-453D-9018-9B103360398A}" destId="{372D75E2-FB3E-4AF1-AD22-09FC80003DAD}" srcOrd="0" destOrd="0" presId="urn:microsoft.com/office/officeart/2005/8/layout/bProcess3"/>
    <dgm:cxn modelId="{FCB9ADE9-22C4-4742-8324-F5D199D7CC60}" type="presOf" srcId="{C74887F6-7AE1-4BE9-901F-BA29F7D608B2}" destId="{4F06F2D4-CC35-437C-8CAC-A5A7AABEA470}" srcOrd="0" destOrd="0" presId="urn:microsoft.com/office/officeart/2005/8/layout/bProcess3"/>
    <dgm:cxn modelId="{8BF9AFEA-6672-49A8-B6CC-D352527105D4}" srcId="{3DA1E623-0DC0-4FEE-93BF-D8E43100B899}" destId="{B11FE47D-AEA0-478E-BBA3-A2E896A45AC9}" srcOrd="3" destOrd="0" parTransId="{88406A0D-DE97-491E-ABB1-9B2D5076A8D0}" sibTransId="{DB7AD643-E5B3-453D-9018-9B103360398A}"/>
    <dgm:cxn modelId="{6DCCB62B-D58A-40DC-87C3-913BC4440D9A}" type="presParOf" srcId="{8FB3B388-0904-4DBB-91A6-6F4942F48BE6}" destId="{4F06F2D4-CC35-437C-8CAC-A5A7AABEA470}" srcOrd="0" destOrd="0" presId="urn:microsoft.com/office/officeart/2005/8/layout/bProcess3"/>
    <dgm:cxn modelId="{7038EC87-9EF0-4AD9-A679-E9B66A880D07}" type="presParOf" srcId="{8FB3B388-0904-4DBB-91A6-6F4942F48BE6}" destId="{5E4E8A67-7407-47BD-AC07-BC964B8E8494}" srcOrd="1" destOrd="0" presId="urn:microsoft.com/office/officeart/2005/8/layout/bProcess3"/>
    <dgm:cxn modelId="{74FC4104-9CA0-403E-BE6B-16A2792F267A}" type="presParOf" srcId="{5E4E8A67-7407-47BD-AC07-BC964B8E8494}" destId="{D962457F-DB50-49D8-9147-FC986D4EEE94}" srcOrd="0" destOrd="0" presId="urn:microsoft.com/office/officeart/2005/8/layout/bProcess3"/>
    <dgm:cxn modelId="{662D6D7A-FE42-4A32-A644-0E066BE35662}" type="presParOf" srcId="{8FB3B388-0904-4DBB-91A6-6F4942F48BE6}" destId="{20DCAAB1-0D5D-4D1B-A329-FD8246EA4423}" srcOrd="2" destOrd="0" presId="urn:microsoft.com/office/officeart/2005/8/layout/bProcess3"/>
    <dgm:cxn modelId="{DAAC369C-E3FC-44E6-8F43-8C3BEAD3081C}" type="presParOf" srcId="{8FB3B388-0904-4DBB-91A6-6F4942F48BE6}" destId="{B84C8713-9740-4B50-9E1E-C80243D9D7AA}" srcOrd="3" destOrd="0" presId="urn:microsoft.com/office/officeart/2005/8/layout/bProcess3"/>
    <dgm:cxn modelId="{A081EE47-5CFC-4598-8A26-695747D330EF}" type="presParOf" srcId="{B84C8713-9740-4B50-9E1E-C80243D9D7AA}" destId="{BAB6129C-8856-425E-B7DB-DFDE3F3DDD95}" srcOrd="0" destOrd="0" presId="urn:microsoft.com/office/officeart/2005/8/layout/bProcess3"/>
    <dgm:cxn modelId="{3FB505C6-E47B-468E-BC45-8F9B912A328E}" type="presParOf" srcId="{8FB3B388-0904-4DBB-91A6-6F4942F48BE6}" destId="{DE3BD576-7B6B-4C39-A12D-55D28BD6506C}" srcOrd="4" destOrd="0" presId="urn:microsoft.com/office/officeart/2005/8/layout/bProcess3"/>
    <dgm:cxn modelId="{BEC8AB52-7727-483A-81B2-C8362CA84797}" type="presParOf" srcId="{8FB3B388-0904-4DBB-91A6-6F4942F48BE6}" destId="{F1540868-FB83-4775-9DF2-83AD0230C809}" srcOrd="5" destOrd="0" presId="urn:microsoft.com/office/officeart/2005/8/layout/bProcess3"/>
    <dgm:cxn modelId="{DD17C5B5-E194-4688-9B1F-EE76F5046091}" type="presParOf" srcId="{F1540868-FB83-4775-9DF2-83AD0230C809}" destId="{5AB3877C-A93A-4761-944B-86D9F91DC560}" srcOrd="0" destOrd="0" presId="urn:microsoft.com/office/officeart/2005/8/layout/bProcess3"/>
    <dgm:cxn modelId="{1759A46C-10C0-4AE6-93FB-1FA0BE4A56C9}" type="presParOf" srcId="{8FB3B388-0904-4DBB-91A6-6F4942F48BE6}" destId="{178F305E-66D8-4856-B65B-0E2B462DB7A6}" srcOrd="6" destOrd="0" presId="urn:microsoft.com/office/officeart/2005/8/layout/bProcess3"/>
    <dgm:cxn modelId="{67C882AE-DC67-4812-A17A-616AAA43B255}" type="presParOf" srcId="{8FB3B388-0904-4DBB-91A6-6F4942F48BE6}" destId="{372D75E2-FB3E-4AF1-AD22-09FC80003DAD}" srcOrd="7" destOrd="0" presId="urn:microsoft.com/office/officeart/2005/8/layout/bProcess3"/>
    <dgm:cxn modelId="{85026CEF-0F9E-42AE-AD14-D8D78ED0EA8A}" type="presParOf" srcId="{372D75E2-FB3E-4AF1-AD22-09FC80003DAD}" destId="{5D12649A-6F09-4D79-AB5C-CE0498AADFE8}" srcOrd="0" destOrd="0" presId="urn:microsoft.com/office/officeart/2005/8/layout/bProcess3"/>
    <dgm:cxn modelId="{4B0B6CE6-FC4D-4892-A3C0-D06A53A15D7F}" type="presParOf" srcId="{8FB3B388-0904-4DBB-91A6-6F4942F48BE6}" destId="{CD10C298-F230-426B-9E8E-1A0FB3CA8166}" srcOrd="8" destOrd="0" presId="urn:microsoft.com/office/officeart/2005/8/layout/bProcess3"/>
    <dgm:cxn modelId="{8ED570E0-4B43-4C7D-850B-D93290A71C72}" type="presParOf" srcId="{8FB3B388-0904-4DBB-91A6-6F4942F48BE6}" destId="{1D1D49CF-9459-48C0-9988-91590AF71007}" srcOrd="9" destOrd="0" presId="urn:microsoft.com/office/officeart/2005/8/layout/bProcess3"/>
    <dgm:cxn modelId="{BE85038F-D5DE-4133-82D5-FB81974D1199}" type="presParOf" srcId="{1D1D49CF-9459-48C0-9988-91590AF71007}" destId="{75E89B81-F158-47B2-A95C-9F93E320B6B5}" srcOrd="0" destOrd="0" presId="urn:microsoft.com/office/officeart/2005/8/layout/bProcess3"/>
    <dgm:cxn modelId="{43DAAD13-4DF1-42C5-A624-25B82405AD55}" type="presParOf" srcId="{8FB3B388-0904-4DBB-91A6-6F4942F48BE6}" destId="{9DC5852C-9F3E-45A0-AADA-652DA37B8E5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D3D45-9C22-4BC1-9549-D6377BC6F533}"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GB"/>
        </a:p>
      </dgm:t>
    </dgm:pt>
    <dgm:pt modelId="{15031126-0D0A-45A6-B65E-19358DC983E1}">
      <dgm:prSet phldrT="[Texto]"/>
      <dgm:spPr/>
      <dgm:t>
        <a:bodyPr/>
        <a:lstStyle/>
        <a:p>
          <a:r>
            <a:rPr lang="en-US"/>
            <a:t>Stage I: </a:t>
          </a:r>
          <a:endParaRPr lang="en-GB"/>
        </a:p>
      </dgm:t>
    </dgm:pt>
    <dgm:pt modelId="{2DFA64FE-E4FD-4879-9414-EABA9DD37718}" type="parTrans" cxnId="{A6B727ED-D846-49CA-9AF2-D7B33AB98BB4}">
      <dgm:prSet/>
      <dgm:spPr/>
      <dgm:t>
        <a:bodyPr/>
        <a:lstStyle/>
        <a:p>
          <a:endParaRPr lang="en-GB"/>
        </a:p>
      </dgm:t>
    </dgm:pt>
    <dgm:pt modelId="{4F6B7419-4E6B-4F6A-B2C5-FD2EC80405AD}" type="sibTrans" cxnId="{A6B727ED-D846-49CA-9AF2-D7B33AB98BB4}">
      <dgm:prSet/>
      <dgm:spPr/>
      <dgm:t>
        <a:bodyPr/>
        <a:lstStyle/>
        <a:p>
          <a:endParaRPr lang="en-GB"/>
        </a:p>
      </dgm:t>
    </dgm:pt>
    <dgm:pt modelId="{1CAC0936-4494-4E12-91F2-0C34F9C82C1F}">
      <dgm:prSet/>
      <dgm:spPr/>
      <dgm:t>
        <a:bodyPr/>
        <a:lstStyle/>
        <a:p>
          <a:r>
            <a:rPr lang="en-US" b="1"/>
            <a:t>Edema and hemorrhage of the rotator cuff</a:t>
          </a:r>
          <a:endParaRPr lang="es-ES" b="1" dirty="0"/>
        </a:p>
      </dgm:t>
    </dgm:pt>
    <dgm:pt modelId="{2A00AD28-B297-4E5E-B5A5-F70BA4F03A81}" type="parTrans" cxnId="{3CAE24FD-77CA-4EEB-BCD6-5D7DF85C65DA}">
      <dgm:prSet/>
      <dgm:spPr/>
      <dgm:t>
        <a:bodyPr/>
        <a:lstStyle/>
        <a:p>
          <a:endParaRPr lang="en-GB"/>
        </a:p>
      </dgm:t>
    </dgm:pt>
    <dgm:pt modelId="{FC4A9321-1736-4E99-83ED-5B95672A2DF7}" type="sibTrans" cxnId="{3CAE24FD-77CA-4EEB-BCD6-5D7DF85C65DA}">
      <dgm:prSet/>
      <dgm:spPr/>
      <dgm:t>
        <a:bodyPr/>
        <a:lstStyle/>
        <a:p>
          <a:endParaRPr lang="en-GB"/>
        </a:p>
      </dgm:t>
    </dgm:pt>
    <dgm:pt modelId="{3875D60F-8350-4A1B-A644-28F53D65A62E}">
      <dgm:prSet/>
      <dgm:spPr/>
      <dgm:t>
        <a:bodyPr/>
        <a:lstStyle/>
        <a:p>
          <a:r>
            <a:rPr lang="en-US" dirty="0"/>
            <a:t>Typically found in individuals &lt;25 years who are active in overhead athletics. </a:t>
          </a:r>
          <a:endParaRPr lang="es-ES" dirty="0"/>
        </a:p>
      </dgm:t>
    </dgm:pt>
    <dgm:pt modelId="{F075C622-5DA1-4047-9708-A9CC3F064158}" type="parTrans" cxnId="{CC8BFFBA-A481-4C1A-A629-1415F828D59F}">
      <dgm:prSet/>
      <dgm:spPr/>
      <dgm:t>
        <a:bodyPr/>
        <a:lstStyle/>
        <a:p>
          <a:endParaRPr lang="en-GB"/>
        </a:p>
      </dgm:t>
    </dgm:pt>
    <dgm:pt modelId="{AA9C5B9A-AE9D-4B18-A5EE-C8D7C06AF46B}" type="sibTrans" cxnId="{CC8BFFBA-A481-4C1A-A629-1415F828D59F}">
      <dgm:prSet/>
      <dgm:spPr/>
      <dgm:t>
        <a:bodyPr/>
        <a:lstStyle/>
        <a:p>
          <a:endParaRPr lang="en-GB"/>
        </a:p>
      </dgm:t>
    </dgm:pt>
    <dgm:pt modelId="{1DADC21C-970F-44EF-A214-0104406D869C}">
      <dgm:prSet/>
      <dgm:spPr/>
      <dgm:t>
        <a:bodyPr/>
        <a:lstStyle/>
        <a:p>
          <a:r>
            <a:rPr lang="en-US"/>
            <a:t>No function limitation</a:t>
          </a:r>
          <a:endParaRPr lang="es-ES" dirty="0"/>
        </a:p>
      </dgm:t>
    </dgm:pt>
    <dgm:pt modelId="{E537E9B2-6834-45FF-92E1-D33829875438}" type="parTrans" cxnId="{9030EE95-1374-44D9-8F88-D2A3F98622FD}">
      <dgm:prSet/>
      <dgm:spPr/>
      <dgm:t>
        <a:bodyPr/>
        <a:lstStyle/>
        <a:p>
          <a:endParaRPr lang="en-GB"/>
        </a:p>
      </dgm:t>
    </dgm:pt>
    <dgm:pt modelId="{F08EB252-630B-4B9F-B1A4-1165150ECF12}" type="sibTrans" cxnId="{9030EE95-1374-44D9-8F88-D2A3F98622FD}">
      <dgm:prSet/>
      <dgm:spPr/>
      <dgm:t>
        <a:bodyPr/>
        <a:lstStyle/>
        <a:p>
          <a:endParaRPr lang="en-GB"/>
        </a:p>
      </dgm:t>
    </dgm:pt>
    <dgm:pt modelId="{79CEF4C8-4BE6-436F-8C40-24DF4068AC39}">
      <dgm:prSet/>
      <dgm:spPr/>
      <dgm:t>
        <a:bodyPr/>
        <a:lstStyle/>
        <a:p>
          <a:r>
            <a:rPr lang="en-US"/>
            <a:t>Stage II: </a:t>
          </a:r>
          <a:endParaRPr lang="es-ES" dirty="0"/>
        </a:p>
      </dgm:t>
    </dgm:pt>
    <dgm:pt modelId="{00195E89-5435-4460-804F-178F4129A174}" type="parTrans" cxnId="{57F909AA-79C8-4835-9058-5387092780FE}">
      <dgm:prSet/>
      <dgm:spPr/>
      <dgm:t>
        <a:bodyPr/>
        <a:lstStyle/>
        <a:p>
          <a:endParaRPr lang="en-GB"/>
        </a:p>
      </dgm:t>
    </dgm:pt>
    <dgm:pt modelId="{FEF689FD-63DE-496F-980B-84FE9545AAC4}" type="sibTrans" cxnId="{57F909AA-79C8-4835-9058-5387092780FE}">
      <dgm:prSet/>
      <dgm:spPr/>
      <dgm:t>
        <a:bodyPr/>
        <a:lstStyle/>
        <a:p>
          <a:endParaRPr lang="en-GB"/>
        </a:p>
      </dgm:t>
    </dgm:pt>
    <dgm:pt modelId="{D9056F5C-D953-4915-BA19-6C1CE6B42E1C}">
      <dgm:prSet/>
      <dgm:spPr/>
      <dgm:t>
        <a:bodyPr/>
        <a:lstStyle/>
        <a:p>
          <a:r>
            <a:rPr lang="en-US" b="1"/>
            <a:t>Fibrosis and thickening of the tendon</a:t>
          </a:r>
          <a:endParaRPr lang="es-ES" b="1" dirty="0"/>
        </a:p>
      </dgm:t>
    </dgm:pt>
    <dgm:pt modelId="{CA03C679-0DBE-47E4-93D5-20BFE25241FF}" type="parTrans" cxnId="{FB641F1E-EC15-4D56-BF5A-851F0A1D8BCE}">
      <dgm:prSet/>
      <dgm:spPr/>
      <dgm:t>
        <a:bodyPr/>
        <a:lstStyle/>
        <a:p>
          <a:endParaRPr lang="en-GB"/>
        </a:p>
      </dgm:t>
    </dgm:pt>
    <dgm:pt modelId="{483A356A-06FD-46D1-91B6-93FFC6436D46}" type="sibTrans" cxnId="{FB641F1E-EC15-4D56-BF5A-851F0A1D8BCE}">
      <dgm:prSet/>
      <dgm:spPr/>
      <dgm:t>
        <a:bodyPr/>
        <a:lstStyle/>
        <a:p>
          <a:endParaRPr lang="en-GB"/>
        </a:p>
      </dgm:t>
    </dgm:pt>
    <dgm:pt modelId="{7928A324-D515-4955-A830-D2FD6F10BC14}">
      <dgm:prSet/>
      <dgm:spPr/>
      <dgm:t>
        <a:bodyPr/>
        <a:lstStyle/>
        <a:p>
          <a:r>
            <a:rPr lang="en-US"/>
            <a:t>Usually in the 30s or 40s</a:t>
          </a:r>
          <a:endParaRPr lang="es-ES" dirty="0"/>
        </a:p>
      </dgm:t>
    </dgm:pt>
    <dgm:pt modelId="{43CA9D58-8020-426D-A1EC-9CFA99E89669}" type="parTrans" cxnId="{774BDCC7-FA8F-4D4A-820F-D440BBE241DC}">
      <dgm:prSet/>
      <dgm:spPr/>
      <dgm:t>
        <a:bodyPr/>
        <a:lstStyle/>
        <a:p>
          <a:endParaRPr lang="en-GB"/>
        </a:p>
      </dgm:t>
    </dgm:pt>
    <dgm:pt modelId="{0A03A1E7-7858-4AC4-9B5B-B3D3AB861468}" type="sibTrans" cxnId="{774BDCC7-FA8F-4D4A-820F-D440BBE241DC}">
      <dgm:prSet/>
      <dgm:spPr/>
      <dgm:t>
        <a:bodyPr/>
        <a:lstStyle/>
        <a:p>
          <a:endParaRPr lang="en-GB"/>
        </a:p>
      </dgm:t>
    </dgm:pt>
    <dgm:pt modelId="{F0B99AF1-F162-460C-AAB0-3B8795684A69}">
      <dgm:prSet/>
      <dgm:spPr/>
      <dgm:t>
        <a:bodyPr/>
        <a:lstStyle/>
        <a:p>
          <a:r>
            <a:rPr lang="en-US">
              <a:solidFill>
                <a:schemeClr val="tx1"/>
              </a:solidFill>
            </a:rPr>
            <a:t>Stage III: </a:t>
          </a:r>
          <a:endParaRPr lang="es-ES" dirty="0">
            <a:solidFill>
              <a:schemeClr val="tx1"/>
            </a:solidFill>
          </a:endParaRPr>
        </a:p>
      </dgm:t>
    </dgm:pt>
    <dgm:pt modelId="{00F74564-51E1-48A2-9875-55A5887231DD}" type="parTrans" cxnId="{C99B676D-1C9F-4C52-91AA-5AEF1930713B}">
      <dgm:prSet/>
      <dgm:spPr/>
      <dgm:t>
        <a:bodyPr/>
        <a:lstStyle/>
        <a:p>
          <a:endParaRPr lang="en-GB"/>
        </a:p>
      </dgm:t>
    </dgm:pt>
    <dgm:pt modelId="{791EB0C8-1E65-4299-B48B-1FE7F88DC3CE}" type="sibTrans" cxnId="{C99B676D-1C9F-4C52-91AA-5AEF1930713B}">
      <dgm:prSet/>
      <dgm:spPr/>
      <dgm:t>
        <a:bodyPr/>
        <a:lstStyle/>
        <a:p>
          <a:endParaRPr lang="en-GB"/>
        </a:p>
      </dgm:t>
    </dgm:pt>
    <dgm:pt modelId="{2244AF93-DF8D-4F30-893C-20E4CDE2D513}">
      <dgm:prSet/>
      <dgm:spPr/>
      <dgm:t>
        <a:bodyPr/>
        <a:lstStyle/>
        <a:p>
          <a:r>
            <a:rPr lang="en-US" b="1"/>
            <a:t>Rotator cuff tears, biceps tendon rupture, and bone changes</a:t>
          </a:r>
          <a:endParaRPr lang="es-ES" b="1" dirty="0"/>
        </a:p>
      </dgm:t>
    </dgm:pt>
    <dgm:pt modelId="{0B8D12BF-BDA9-414E-8659-FCA06AC566AA}" type="parTrans" cxnId="{45F3411E-6521-49E1-B369-2217F3DE2C4D}">
      <dgm:prSet/>
      <dgm:spPr/>
      <dgm:t>
        <a:bodyPr/>
        <a:lstStyle/>
        <a:p>
          <a:endParaRPr lang="en-GB"/>
        </a:p>
      </dgm:t>
    </dgm:pt>
    <dgm:pt modelId="{DDA958EB-C69A-45DA-A417-2BD909356595}" type="sibTrans" cxnId="{45F3411E-6521-49E1-B369-2217F3DE2C4D}">
      <dgm:prSet/>
      <dgm:spPr/>
      <dgm:t>
        <a:bodyPr/>
        <a:lstStyle/>
        <a:p>
          <a:endParaRPr lang="en-GB"/>
        </a:p>
      </dgm:t>
    </dgm:pt>
    <dgm:pt modelId="{8FFEEA2D-D430-40D4-93EB-93B494B38D73}">
      <dgm:prSet/>
      <dgm:spPr/>
      <dgm:t>
        <a:bodyPr/>
        <a:lstStyle/>
        <a:p>
          <a:r>
            <a:rPr lang="en-US" dirty="0"/>
            <a:t>Rarely seen &lt; 40 years</a:t>
          </a:r>
          <a:endParaRPr lang="en-GB" dirty="0"/>
        </a:p>
      </dgm:t>
    </dgm:pt>
    <dgm:pt modelId="{008F4C1E-721A-43B4-9249-DEFDE6AE25DC}" type="parTrans" cxnId="{F95D1849-7288-4D49-B973-D1119A7D857B}">
      <dgm:prSet/>
      <dgm:spPr/>
      <dgm:t>
        <a:bodyPr/>
        <a:lstStyle/>
        <a:p>
          <a:endParaRPr lang="en-GB"/>
        </a:p>
      </dgm:t>
    </dgm:pt>
    <dgm:pt modelId="{4AF828A4-E430-470E-A627-A4AF7B978F13}" type="sibTrans" cxnId="{F95D1849-7288-4D49-B973-D1119A7D857B}">
      <dgm:prSet/>
      <dgm:spPr/>
      <dgm:t>
        <a:bodyPr/>
        <a:lstStyle/>
        <a:p>
          <a:endParaRPr lang="en-GB"/>
        </a:p>
      </dgm:t>
    </dgm:pt>
    <dgm:pt modelId="{EEAC9449-6249-4F01-8288-326D58BEFE02}" type="pres">
      <dgm:prSet presAssocID="{331D3D45-9C22-4BC1-9549-D6377BC6F533}" presName="Name0" presStyleCnt="0">
        <dgm:presLayoutVars>
          <dgm:chMax val="5"/>
          <dgm:chPref val="5"/>
          <dgm:dir/>
          <dgm:animLvl val="lvl"/>
        </dgm:presLayoutVars>
      </dgm:prSet>
      <dgm:spPr/>
    </dgm:pt>
    <dgm:pt modelId="{DC6E8214-98A3-4E76-95E5-FBEA866ED18E}" type="pres">
      <dgm:prSet presAssocID="{15031126-0D0A-45A6-B65E-19358DC983E1}" presName="parentText1" presStyleLbl="node1" presStyleIdx="0" presStyleCnt="3">
        <dgm:presLayoutVars>
          <dgm:chMax/>
          <dgm:chPref val="3"/>
          <dgm:bulletEnabled val="1"/>
        </dgm:presLayoutVars>
      </dgm:prSet>
      <dgm:spPr/>
    </dgm:pt>
    <dgm:pt modelId="{BE64E797-7CFE-4390-9DC6-6D36456CE98D}" type="pres">
      <dgm:prSet presAssocID="{15031126-0D0A-45A6-B65E-19358DC983E1}" presName="childText1" presStyleLbl="solidAlignAcc1" presStyleIdx="0" presStyleCnt="3">
        <dgm:presLayoutVars>
          <dgm:chMax val="0"/>
          <dgm:chPref val="0"/>
          <dgm:bulletEnabled val="1"/>
        </dgm:presLayoutVars>
      </dgm:prSet>
      <dgm:spPr/>
    </dgm:pt>
    <dgm:pt modelId="{A92EDAAF-F985-437F-9913-8281AC6DCDB6}" type="pres">
      <dgm:prSet presAssocID="{79CEF4C8-4BE6-436F-8C40-24DF4068AC39}" presName="parentText2" presStyleLbl="node1" presStyleIdx="1" presStyleCnt="3">
        <dgm:presLayoutVars>
          <dgm:chMax/>
          <dgm:chPref val="3"/>
          <dgm:bulletEnabled val="1"/>
        </dgm:presLayoutVars>
      </dgm:prSet>
      <dgm:spPr/>
    </dgm:pt>
    <dgm:pt modelId="{F312FC7C-D73F-4E8A-8F1C-671473E524B1}" type="pres">
      <dgm:prSet presAssocID="{79CEF4C8-4BE6-436F-8C40-24DF4068AC39}" presName="childText2" presStyleLbl="solidAlignAcc1" presStyleIdx="1" presStyleCnt="3">
        <dgm:presLayoutVars>
          <dgm:chMax val="0"/>
          <dgm:chPref val="0"/>
          <dgm:bulletEnabled val="1"/>
        </dgm:presLayoutVars>
      </dgm:prSet>
      <dgm:spPr/>
    </dgm:pt>
    <dgm:pt modelId="{6D159431-678C-4416-BB84-34BD5DADC18A}" type="pres">
      <dgm:prSet presAssocID="{F0B99AF1-F162-460C-AAB0-3B8795684A69}" presName="parentText3" presStyleLbl="node1" presStyleIdx="2" presStyleCnt="3">
        <dgm:presLayoutVars>
          <dgm:chMax/>
          <dgm:chPref val="3"/>
          <dgm:bulletEnabled val="1"/>
        </dgm:presLayoutVars>
      </dgm:prSet>
      <dgm:spPr/>
    </dgm:pt>
    <dgm:pt modelId="{BECFA85A-7329-4BC1-A684-22DF4850F338}" type="pres">
      <dgm:prSet presAssocID="{F0B99AF1-F162-460C-AAB0-3B8795684A69}" presName="childText3" presStyleLbl="solidAlignAcc1" presStyleIdx="2" presStyleCnt="3">
        <dgm:presLayoutVars>
          <dgm:chMax val="0"/>
          <dgm:chPref val="0"/>
          <dgm:bulletEnabled val="1"/>
        </dgm:presLayoutVars>
      </dgm:prSet>
      <dgm:spPr/>
    </dgm:pt>
  </dgm:ptLst>
  <dgm:cxnLst>
    <dgm:cxn modelId="{792EB100-5090-475E-8F3F-0CC3F83CC443}" type="presOf" srcId="{F0B99AF1-F162-460C-AAB0-3B8795684A69}" destId="{6D159431-678C-4416-BB84-34BD5DADC18A}" srcOrd="0" destOrd="0" presId="urn:microsoft.com/office/officeart/2009/3/layout/IncreasingArrowsProcess"/>
    <dgm:cxn modelId="{75C3E71B-AD7B-4398-8DF8-690D8324B090}" type="presOf" srcId="{D9056F5C-D953-4915-BA19-6C1CE6B42E1C}" destId="{F312FC7C-D73F-4E8A-8F1C-671473E524B1}" srcOrd="0" destOrd="0" presId="urn:microsoft.com/office/officeart/2009/3/layout/IncreasingArrowsProcess"/>
    <dgm:cxn modelId="{FB641F1E-EC15-4D56-BF5A-851F0A1D8BCE}" srcId="{79CEF4C8-4BE6-436F-8C40-24DF4068AC39}" destId="{D9056F5C-D953-4915-BA19-6C1CE6B42E1C}" srcOrd="0" destOrd="0" parTransId="{CA03C679-0DBE-47E4-93D5-20BFE25241FF}" sibTransId="{483A356A-06FD-46D1-91B6-93FFC6436D46}"/>
    <dgm:cxn modelId="{45F3411E-6521-49E1-B369-2217F3DE2C4D}" srcId="{F0B99AF1-F162-460C-AAB0-3B8795684A69}" destId="{2244AF93-DF8D-4F30-893C-20E4CDE2D513}" srcOrd="0" destOrd="0" parTransId="{0B8D12BF-BDA9-414E-8659-FCA06AC566AA}" sibTransId="{DDA958EB-C69A-45DA-A417-2BD909356595}"/>
    <dgm:cxn modelId="{D89C5F29-C1EB-43D4-8E21-2E14060D35C5}" type="presOf" srcId="{7928A324-D515-4955-A830-D2FD6F10BC14}" destId="{F312FC7C-D73F-4E8A-8F1C-671473E524B1}" srcOrd="0" destOrd="1" presId="urn:microsoft.com/office/officeart/2009/3/layout/IncreasingArrowsProcess"/>
    <dgm:cxn modelId="{F95D1849-7288-4D49-B973-D1119A7D857B}" srcId="{F0B99AF1-F162-460C-AAB0-3B8795684A69}" destId="{8FFEEA2D-D430-40D4-93EB-93B494B38D73}" srcOrd="1" destOrd="0" parTransId="{008F4C1E-721A-43B4-9249-DEFDE6AE25DC}" sibTransId="{4AF828A4-E430-470E-A627-A4AF7B978F13}"/>
    <dgm:cxn modelId="{C99B676D-1C9F-4C52-91AA-5AEF1930713B}" srcId="{331D3D45-9C22-4BC1-9549-D6377BC6F533}" destId="{F0B99AF1-F162-460C-AAB0-3B8795684A69}" srcOrd="2" destOrd="0" parTransId="{00F74564-51E1-48A2-9875-55A5887231DD}" sibTransId="{791EB0C8-1E65-4299-B48B-1FE7F88DC3CE}"/>
    <dgm:cxn modelId="{1AA7D370-9F16-4659-ABAE-16A9A37A8611}" type="presOf" srcId="{15031126-0D0A-45A6-B65E-19358DC983E1}" destId="{DC6E8214-98A3-4E76-95E5-FBEA866ED18E}" srcOrd="0" destOrd="0" presId="urn:microsoft.com/office/officeart/2009/3/layout/IncreasingArrowsProcess"/>
    <dgm:cxn modelId="{9D7A7F7A-65CB-4934-ABDB-8D568AC36472}" type="presOf" srcId="{2244AF93-DF8D-4F30-893C-20E4CDE2D513}" destId="{BECFA85A-7329-4BC1-A684-22DF4850F338}" srcOrd="0" destOrd="0" presId="urn:microsoft.com/office/officeart/2009/3/layout/IncreasingArrowsProcess"/>
    <dgm:cxn modelId="{590BC984-D6EF-463E-AAD3-9DACFC4A4C31}" type="presOf" srcId="{79CEF4C8-4BE6-436F-8C40-24DF4068AC39}" destId="{A92EDAAF-F985-437F-9913-8281AC6DCDB6}" srcOrd="0" destOrd="0" presId="urn:microsoft.com/office/officeart/2009/3/layout/IncreasingArrowsProcess"/>
    <dgm:cxn modelId="{9030EE95-1374-44D9-8F88-D2A3F98622FD}" srcId="{15031126-0D0A-45A6-B65E-19358DC983E1}" destId="{1DADC21C-970F-44EF-A214-0104406D869C}" srcOrd="2" destOrd="0" parTransId="{E537E9B2-6834-45FF-92E1-D33829875438}" sibTransId="{F08EB252-630B-4B9F-B1A4-1165150ECF12}"/>
    <dgm:cxn modelId="{57F909AA-79C8-4835-9058-5387092780FE}" srcId="{331D3D45-9C22-4BC1-9549-D6377BC6F533}" destId="{79CEF4C8-4BE6-436F-8C40-24DF4068AC39}" srcOrd="1" destOrd="0" parTransId="{00195E89-5435-4460-804F-178F4129A174}" sibTransId="{FEF689FD-63DE-496F-980B-84FE9545AAC4}"/>
    <dgm:cxn modelId="{FF59E7AF-F1DE-446F-987D-61A3CA11A85F}" type="presOf" srcId="{331D3D45-9C22-4BC1-9549-D6377BC6F533}" destId="{EEAC9449-6249-4F01-8288-326D58BEFE02}" srcOrd="0" destOrd="0" presId="urn:microsoft.com/office/officeart/2009/3/layout/IncreasingArrowsProcess"/>
    <dgm:cxn modelId="{CC8BFFBA-A481-4C1A-A629-1415F828D59F}" srcId="{15031126-0D0A-45A6-B65E-19358DC983E1}" destId="{3875D60F-8350-4A1B-A644-28F53D65A62E}" srcOrd="1" destOrd="0" parTransId="{F075C622-5DA1-4047-9708-A9CC3F064158}" sibTransId="{AA9C5B9A-AE9D-4B18-A5EE-C8D7C06AF46B}"/>
    <dgm:cxn modelId="{774BDCC7-FA8F-4D4A-820F-D440BBE241DC}" srcId="{79CEF4C8-4BE6-436F-8C40-24DF4068AC39}" destId="{7928A324-D515-4955-A830-D2FD6F10BC14}" srcOrd="1" destOrd="0" parTransId="{43CA9D58-8020-426D-A1EC-9CFA99E89669}" sibTransId="{0A03A1E7-7858-4AC4-9B5B-B3D3AB861468}"/>
    <dgm:cxn modelId="{F90302C9-E289-47B9-B61E-53E5D63A81F6}" type="presOf" srcId="{1CAC0936-4494-4E12-91F2-0C34F9C82C1F}" destId="{BE64E797-7CFE-4390-9DC6-6D36456CE98D}" srcOrd="0" destOrd="0" presId="urn:microsoft.com/office/officeart/2009/3/layout/IncreasingArrowsProcess"/>
    <dgm:cxn modelId="{F23060CC-EC83-48FC-9BC1-000DFF6C7023}" type="presOf" srcId="{3875D60F-8350-4A1B-A644-28F53D65A62E}" destId="{BE64E797-7CFE-4390-9DC6-6D36456CE98D}" srcOrd="0" destOrd="1" presId="urn:microsoft.com/office/officeart/2009/3/layout/IncreasingArrowsProcess"/>
    <dgm:cxn modelId="{A6B727ED-D846-49CA-9AF2-D7B33AB98BB4}" srcId="{331D3D45-9C22-4BC1-9549-D6377BC6F533}" destId="{15031126-0D0A-45A6-B65E-19358DC983E1}" srcOrd="0" destOrd="0" parTransId="{2DFA64FE-E4FD-4879-9414-EABA9DD37718}" sibTransId="{4F6B7419-4E6B-4F6A-B2C5-FD2EC80405AD}"/>
    <dgm:cxn modelId="{3CAE24FD-77CA-4EEB-BCD6-5D7DF85C65DA}" srcId="{15031126-0D0A-45A6-B65E-19358DC983E1}" destId="{1CAC0936-4494-4E12-91F2-0C34F9C82C1F}" srcOrd="0" destOrd="0" parTransId="{2A00AD28-B297-4E5E-B5A5-F70BA4F03A81}" sibTransId="{FC4A9321-1736-4E99-83ED-5B95672A2DF7}"/>
    <dgm:cxn modelId="{F3E0A5FD-5BE3-4555-B28F-33E793742D92}" type="presOf" srcId="{1DADC21C-970F-44EF-A214-0104406D869C}" destId="{BE64E797-7CFE-4390-9DC6-6D36456CE98D}" srcOrd="0" destOrd="2" presId="urn:microsoft.com/office/officeart/2009/3/layout/IncreasingArrowsProcess"/>
    <dgm:cxn modelId="{CC2C2CFE-47FB-4E62-A88F-1BAA65A5BC45}" type="presOf" srcId="{8FFEEA2D-D430-40D4-93EB-93B494B38D73}" destId="{BECFA85A-7329-4BC1-A684-22DF4850F338}" srcOrd="0" destOrd="1" presId="urn:microsoft.com/office/officeart/2009/3/layout/IncreasingArrowsProcess"/>
    <dgm:cxn modelId="{D1F4F1DD-4E53-403B-AB76-97B59786397A}" type="presParOf" srcId="{EEAC9449-6249-4F01-8288-326D58BEFE02}" destId="{DC6E8214-98A3-4E76-95E5-FBEA866ED18E}" srcOrd="0" destOrd="0" presId="urn:microsoft.com/office/officeart/2009/3/layout/IncreasingArrowsProcess"/>
    <dgm:cxn modelId="{536FA980-F37F-471D-88BE-DD0957CE66EB}" type="presParOf" srcId="{EEAC9449-6249-4F01-8288-326D58BEFE02}" destId="{BE64E797-7CFE-4390-9DC6-6D36456CE98D}" srcOrd="1" destOrd="0" presId="urn:microsoft.com/office/officeart/2009/3/layout/IncreasingArrowsProcess"/>
    <dgm:cxn modelId="{D0AAC4C7-AAEB-4E8B-842E-371205179CF4}" type="presParOf" srcId="{EEAC9449-6249-4F01-8288-326D58BEFE02}" destId="{A92EDAAF-F985-437F-9913-8281AC6DCDB6}" srcOrd="2" destOrd="0" presId="urn:microsoft.com/office/officeart/2009/3/layout/IncreasingArrowsProcess"/>
    <dgm:cxn modelId="{8597ED8B-18C0-4997-8E3E-759FAE356348}" type="presParOf" srcId="{EEAC9449-6249-4F01-8288-326D58BEFE02}" destId="{F312FC7C-D73F-4E8A-8F1C-671473E524B1}" srcOrd="3" destOrd="0" presId="urn:microsoft.com/office/officeart/2009/3/layout/IncreasingArrowsProcess"/>
    <dgm:cxn modelId="{9EF3B959-C5EB-4CFB-A426-8FB5F8D3801E}" type="presParOf" srcId="{EEAC9449-6249-4F01-8288-326D58BEFE02}" destId="{6D159431-678C-4416-BB84-34BD5DADC18A}" srcOrd="4" destOrd="0" presId="urn:microsoft.com/office/officeart/2009/3/layout/IncreasingArrowsProcess"/>
    <dgm:cxn modelId="{CD1080E1-AB9C-428D-948A-DDE334FCD38F}" type="presParOf" srcId="{EEAC9449-6249-4F01-8288-326D58BEFE02}" destId="{BECFA85A-7329-4BC1-A684-22DF4850F33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8A67-7407-47BD-AC07-BC964B8E8494}">
      <dsp:nvSpPr>
        <dsp:cNvPr id="0" name=""/>
        <dsp:cNvSpPr/>
      </dsp:nvSpPr>
      <dsp:spPr>
        <a:xfrm>
          <a:off x="2409674" y="709563"/>
          <a:ext cx="522569" cy="91440"/>
        </a:xfrm>
        <a:custGeom>
          <a:avLst/>
          <a:gdLst/>
          <a:ahLst/>
          <a:cxnLst/>
          <a:rect l="0" t="0" r="0" b="0"/>
          <a:pathLst>
            <a:path>
              <a:moveTo>
                <a:pt x="0" y="45720"/>
              </a:moveTo>
              <a:lnTo>
                <a:pt x="5225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57130" y="752517"/>
        <a:ext cx="27658" cy="5531"/>
      </dsp:txXfrm>
    </dsp:sp>
    <dsp:sp modelId="{4F06F2D4-CC35-437C-8CAC-A5A7AABEA470}">
      <dsp:nvSpPr>
        <dsp:cNvPr id="0" name=""/>
        <dsp:cNvSpPr/>
      </dsp:nvSpPr>
      <dsp:spPr>
        <a:xfrm>
          <a:off x="6389" y="33757"/>
          <a:ext cx="2405085" cy="14430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Identify content sections</a:t>
          </a:r>
          <a:endParaRPr lang="es-ES" sz="2500" kern="1200" dirty="0"/>
        </a:p>
      </dsp:txBody>
      <dsp:txXfrm>
        <a:off x="6389" y="33757"/>
        <a:ext cx="2405085" cy="1443051"/>
      </dsp:txXfrm>
    </dsp:sp>
    <dsp:sp modelId="{B84C8713-9740-4B50-9E1E-C80243D9D7AA}">
      <dsp:nvSpPr>
        <dsp:cNvPr id="0" name=""/>
        <dsp:cNvSpPr/>
      </dsp:nvSpPr>
      <dsp:spPr>
        <a:xfrm>
          <a:off x="5367930" y="709563"/>
          <a:ext cx="522569" cy="91440"/>
        </a:xfrm>
        <a:custGeom>
          <a:avLst/>
          <a:gdLst/>
          <a:ahLst/>
          <a:cxnLst/>
          <a:rect l="0" t="0" r="0" b="0"/>
          <a:pathLst>
            <a:path>
              <a:moveTo>
                <a:pt x="0" y="45720"/>
              </a:moveTo>
              <a:lnTo>
                <a:pt x="5225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15385" y="752517"/>
        <a:ext cx="27658" cy="5531"/>
      </dsp:txXfrm>
    </dsp:sp>
    <dsp:sp modelId="{20DCAAB1-0D5D-4D1B-A329-FD8246EA4423}">
      <dsp:nvSpPr>
        <dsp:cNvPr id="0" name=""/>
        <dsp:cNvSpPr/>
      </dsp:nvSpPr>
      <dsp:spPr>
        <a:xfrm>
          <a:off x="2964644" y="33757"/>
          <a:ext cx="2405085" cy="14430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Divide text into bullet points and sub-bullets</a:t>
          </a:r>
        </a:p>
      </dsp:txBody>
      <dsp:txXfrm>
        <a:off x="2964644" y="33757"/>
        <a:ext cx="2405085" cy="1443051"/>
      </dsp:txXfrm>
    </dsp:sp>
    <dsp:sp modelId="{F1540868-FB83-4775-9DF2-83AD0230C809}">
      <dsp:nvSpPr>
        <dsp:cNvPr id="0" name=""/>
        <dsp:cNvSpPr/>
      </dsp:nvSpPr>
      <dsp:spPr>
        <a:xfrm>
          <a:off x="1208932" y="1475009"/>
          <a:ext cx="5916510" cy="522569"/>
        </a:xfrm>
        <a:custGeom>
          <a:avLst/>
          <a:gdLst/>
          <a:ahLst/>
          <a:cxnLst/>
          <a:rect l="0" t="0" r="0" b="0"/>
          <a:pathLst>
            <a:path>
              <a:moveTo>
                <a:pt x="5916510" y="0"/>
              </a:moveTo>
              <a:lnTo>
                <a:pt x="5916510" y="278384"/>
              </a:lnTo>
              <a:lnTo>
                <a:pt x="0" y="278384"/>
              </a:lnTo>
              <a:lnTo>
                <a:pt x="0" y="522569"/>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018629" y="1733528"/>
        <a:ext cx="297115" cy="5531"/>
      </dsp:txXfrm>
    </dsp:sp>
    <dsp:sp modelId="{DE3BD576-7B6B-4C39-A12D-55D28BD6506C}">
      <dsp:nvSpPr>
        <dsp:cNvPr id="0" name=""/>
        <dsp:cNvSpPr/>
      </dsp:nvSpPr>
      <dsp:spPr>
        <a:xfrm>
          <a:off x="5922900" y="33757"/>
          <a:ext cx="2405085" cy="14430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Trim unnecessary text</a:t>
          </a:r>
        </a:p>
      </dsp:txBody>
      <dsp:txXfrm>
        <a:off x="5922900" y="33757"/>
        <a:ext cx="2405085" cy="1443051"/>
      </dsp:txXfrm>
    </dsp:sp>
    <dsp:sp modelId="{372D75E2-FB3E-4AF1-AD22-09FC80003DAD}">
      <dsp:nvSpPr>
        <dsp:cNvPr id="0" name=""/>
        <dsp:cNvSpPr/>
      </dsp:nvSpPr>
      <dsp:spPr>
        <a:xfrm>
          <a:off x="2409674" y="2705784"/>
          <a:ext cx="522569" cy="91440"/>
        </a:xfrm>
        <a:custGeom>
          <a:avLst/>
          <a:gdLst/>
          <a:ahLst/>
          <a:cxnLst/>
          <a:rect l="0" t="0" r="0" b="0"/>
          <a:pathLst>
            <a:path>
              <a:moveTo>
                <a:pt x="0" y="45720"/>
              </a:moveTo>
              <a:lnTo>
                <a:pt x="5225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657130" y="2748738"/>
        <a:ext cx="27658" cy="5531"/>
      </dsp:txXfrm>
    </dsp:sp>
    <dsp:sp modelId="{178F305E-66D8-4856-B65B-0E2B462DB7A6}">
      <dsp:nvSpPr>
        <dsp:cNvPr id="0" name=""/>
        <dsp:cNvSpPr/>
      </dsp:nvSpPr>
      <dsp:spPr>
        <a:xfrm>
          <a:off x="6389" y="2029978"/>
          <a:ext cx="2405085" cy="14430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Move text across sections when needed</a:t>
          </a:r>
        </a:p>
      </dsp:txBody>
      <dsp:txXfrm>
        <a:off x="6389" y="2029978"/>
        <a:ext cx="2405085" cy="1443051"/>
      </dsp:txXfrm>
    </dsp:sp>
    <dsp:sp modelId="{1D1D49CF-9459-48C0-9988-91590AF71007}">
      <dsp:nvSpPr>
        <dsp:cNvPr id="0" name=""/>
        <dsp:cNvSpPr/>
      </dsp:nvSpPr>
      <dsp:spPr>
        <a:xfrm>
          <a:off x="5367930" y="2705784"/>
          <a:ext cx="522569" cy="91440"/>
        </a:xfrm>
        <a:custGeom>
          <a:avLst/>
          <a:gdLst/>
          <a:ahLst/>
          <a:cxnLst/>
          <a:rect l="0" t="0" r="0" b="0"/>
          <a:pathLst>
            <a:path>
              <a:moveTo>
                <a:pt x="0" y="45720"/>
              </a:moveTo>
              <a:lnTo>
                <a:pt x="5225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15385" y="2748738"/>
        <a:ext cx="27658" cy="5531"/>
      </dsp:txXfrm>
    </dsp:sp>
    <dsp:sp modelId="{CD10C298-F230-426B-9E8E-1A0FB3CA8166}">
      <dsp:nvSpPr>
        <dsp:cNvPr id="0" name=""/>
        <dsp:cNvSpPr/>
      </dsp:nvSpPr>
      <dsp:spPr>
        <a:xfrm>
          <a:off x="2964644" y="2029978"/>
          <a:ext cx="2405085" cy="14430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Move text to “Want to know more”</a:t>
          </a:r>
        </a:p>
      </dsp:txBody>
      <dsp:txXfrm>
        <a:off x="2964644" y="2029978"/>
        <a:ext cx="2405085" cy="1443051"/>
      </dsp:txXfrm>
    </dsp:sp>
    <dsp:sp modelId="{9DC5852C-9F3E-45A0-AADA-652DA37B8E5B}">
      <dsp:nvSpPr>
        <dsp:cNvPr id="0" name=""/>
        <dsp:cNvSpPr/>
      </dsp:nvSpPr>
      <dsp:spPr>
        <a:xfrm>
          <a:off x="5922900" y="2029978"/>
          <a:ext cx="2405085" cy="14430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If possible, use graphics to say the same</a:t>
          </a:r>
        </a:p>
      </dsp:txBody>
      <dsp:txXfrm>
        <a:off x="5922900" y="2029978"/>
        <a:ext cx="2405085" cy="1443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8214-98A3-4E76-95E5-FBEA866ED18E}">
      <dsp:nvSpPr>
        <dsp:cNvPr id="0" name=""/>
        <dsp:cNvSpPr/>
      </dsp:nvSpPr>
      <dsp:spPr>
        <a:xfrm>
          <a:off x="766005" y="7956"/>
          <a:ext cx="7074552" cy="1030324"/>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63564" numCol="1" spcCol="1270" anchor="ctr" anchorCtr="0">
          <a:noAutofit/>
        </a:bodyPr>
        <a:lstStyle/>
        <a:p>
          <a:pPr marL="0" lvl="0" indent="0" algn="l" defTabSz="844550">
            <a:lnSpc>
              <a:spcPct val="90000"/>
            </a:lnSpc>
            <a:spcBef>
              <a:spcPct val="0"/>
            </a:spcBef>
            <a:spcAft>
              <a:spcPct val="35000"/>
            </a:spcAft>
            <a:buNone/>
          </a:pPr>
          <a:r>
            <a:rPr lang="en-US" sz="1900" kern="1200"/>
            <a:t>Stage I: </a:t>
          </a:r>
          <a:endParaRPr lang="en-GB" sz="1900" kern="1200"/>
        </a:p>
      </dsp:txBody>
      <dsp:txXfrm>
        <a:off x="766005" y="265537"/>
        <a:ext cx="6816971" cy="515162"/>
      </dsp:txXfrm>
    </dsp:sp>
    <dsp:sp modelId="{BE64E797-7CFE-4390-9DC6-6D36456CE98D}">
      <dsp:nvSpPr>
        <dsp:cNvPr id="0" name=""/>
        <dsp:cNvSpPr/>
      </dsp:nvSpPr>
      <dsp:spPr>
        <a:xfrm>
          <a:off x="766005" y="802485"/>
          <a:ext cx="2178962" cy="198478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Edema and hemorrhage of the rotator cuff</a:t>
          </a:r>
          <a:endParaRPr lang="es-ES" sz="1600" b="1" kern="1200" dirty="0"/>
        </a:p>
        <a:p>
          <a:pPr marL="0" lvl="0" indent="0" algn="l" defTabSz="711200">
            <a:lnSpc>
              <a:spcPct val="90000"/>
            </a:lnSpc>
            <a:spcBef>
              <a:spcPct val="0"/>
            </a:spcBef>
            <a:spcAft>
              <a:spcPct val="35000"/>
            </a:spcAft>
            <a:buNone/>
          </a:pPr>
          <a:r>
            <a:rPr lang="en-US" sz="1600" kern="1200" dirty="0"/>
            <a:t>Typically found in individuals &lt;25 years who are active in overhead athletics. </a:t>
          </a:r>
          <a:endParaRPr lang="es-ES" sz="1600" kern="1200" dirty="0"/>
        </a:p>
        <a:p>
          <a:pPr marL="0" lvl="0" indent="0" algn="l" defTabSz="711200">
            <a:lnSpc>
              <a:spcPct val="90000"/>
            </a:lnSpc>
            <a:spcBef>
              <a:spcPct val="0"/>
            </a:spcBef>
            <a:spcAft>
              <a:spcPct val="35000"/>
            </a:spcAft>
            <a:buNone/>
          </a:pPr>
          <a:r>
            <a:rPr lang="en-US" sz="1600" kern="1200"/>
            <a:t>No function limitation</a:t>
          </a:r>
          <a:endParaRPr lang="es-ES" sz="1600" kern="1200" dirty="0"/>
        </a:p>
      </dsp:txBody>
      <dsp:txXfrm>
        <a:off x="766005" y="802485"/>
        <a:ext cx="2178962" cy="1984784"/>
      </dsp:txXfrm>
    </dsp:sp>
    <dsp:sp modelId="{A92EDAAF-F985-437F-9913-8281AC6DCDB6}">
      <dsp:nvSpPr>
        <dsp:cNvPr id="0" name=""/>
        <dsp:cNvSpPr/>
      </dsp:nvSpPr>
      <dsp:spPr>
        <a:xfrm>
          <a:off x="2944967" y="351398"/>
          <a:ext cx="4895590" cy="1030324"/>
        </a:xfrm>
        <a:prstGeom prst="rightArrow">
          <a:avLst>
            <a:gd name="adj1" fmla="val 50000"/>
            <a:gd name="adj2" fmla="val 50000"/>
          </a:avLst>
        </a:prstGeom>
        <a:solidFill>
          <a:schemeClr val="accent4">
            <a:hueOff val="0"/>
            <a:satOff val="197"/>
            <a:lumOff val="-18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63564" numCol="1" spcCol="1270" anchor="ctr" anchorCtr="0">
          <a:noAutofit/>
        </a:bodyPr>
        <a:lstStyle/>
        <a:p>
          <a:pPr marL="0" lvl="0" indent="0" algn="l" defTabSz="844550">
            <a:lnSpc>
              <a:spcPct val="90000"/>
            </a:lnSpc>
            <a:spcBef>
              <a:spcPct val="0"/>
            </a:spcBef>
            <a:spcAft>
              <a:spcPct val="35000"/>
            </a:spcAft>
            <a:buNone/>
          </a:pPr>
          <a:r>
            <a:rPr lang="en-US" sz="1900" kern="1200"/>
            <a:t>Stage II: </a:t>
          </a:r>
          <a:endParaRPr lang="es-ES" sz="1900" kern="1200" dirty="0"/>
        </a:p>
      </dsp:txBody>
      <dsp:txXfrm>
        <a:off x="2944967" y="608979"/>
        <a:ext cx="4638009" cy="515162"/>
      </dsp:txXfrm>
    </dsp:sp>
    <dsp:sp modelId="{F312FC7C-D73F-4E8A-8F1C-671473E524B1}">
      <dsp:nvSpPr>
        <dsp:cNvPr id="0" name=""/>
        <dsp:cNvSpPr/>
      </dsp:nvSpPr>
      <dsp:spPr>
        <a:xfrm>
          <a:off x="2944967" y="1145926"/>
          <a:ext cx="2178962" cy="1984784"/>
        </a:xfrm>
        <a:prstGeom prst="rect">
          <a:avLst/>
        </a:prstGeom>
        <a:solidFill>
          <a:schemeClr val="lt1">
            <a:hueOff val="0"/>
            <a:satOff val="0"/>
            <a:lumOff val="0"/>
            <a:alphaOff val="0"/>
          </a:schemeClr>
        </a:solidFill>
        <a:ln w="12700" cap="flat" cmpd="sng" algn="ctr">
          <a:solidFill>
            <a:schemeClr val="accent4">
              <a:hueOff val="0"/>
              <a:satOff val="197"/>
              <a:lumOff val="-183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Fibrosis and thickening of the tendon</a:t>
          </a:r>
          <a:endParaRPr lang="es-ES" sz="1600" b="1" kern="1200" dirty="0"/>
        </a:p>
        <a:p>
          <a:pPr marL="0" lvl="0" indent="0" algn="l" defTabSz="711200">
            <a:lnSpc>
              <a:spcPct val="90000"/>
            </a:lnSpc>
            <a:spcBef>
              <a:spcPct val="0"/>
            </a:spcBef>
            <a:spcAft>
              <a:spcPct val="35000"/>
            </a:spcAft>
            <a:buNone/>
          </a:pPr>
          <a:r>
            <a:rPr lang="en-US" sz="1600" kern="1200"/>
            <a:t>Usually in the 30s or 40s</a:t>
          </a:r>
          <a:endParaRPr lang="es-ES" sz="1600" kern="1200" dirty="0"/>
        </a:p>
      </dsp:txBody>
      <dsp:txXfrm>
        <a:off x="2944967" y="1145926"/>
        <a:ext cx="2178962" cy="1984784"/>
      </dsp:txXfrm>
    </dsp:sp>
    <dsp:sp modelId="{6D159431-678C-4416-BB84-34BD5DADC18A}">
      <dsp:nvSpPr>
        <dsp:cNvPr id="0" name=""/>
        <dsp:cNvSpPr/>
      </dsp:nvSpPr>
      <dsp:spPr>
        <a:xfrm>
          <a:off x="5123929" y="694839"/>
          <a:ext cx="2716628" cy="1030324"/>
        </a:xfrm>
        <a:prstGeom prst="rightArrow">
          <a:avLst>
            <a:gd name="adj1" fmla="val 50000"/>
            <a:gd name="adj2" fmla="val 50000"/>
          </a:avLst>
        </a:prstGeom>
        <a:solidFill>
          <a:schemeClr val="accent4">
            <a:hueOff val="0"/>
            <a:satOff val="395"/>
            <a:lumOff val="-3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63564"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Stage III: </a:t>
          </a:r>
          <a:endParaRPr lang="es-ES" sz="1900" kern="1200" dirty="0">
            <a:solidFill>
              <a:schemeClr val="tx1"/>
            </a:solidFill>
          </a:endParaRPr>
        </a:p>
      </dsp:txBody>
      <dsp:txXfrm>
        <a:off x="5123929" y="952420"/>
        <a:ext cx="2459047" cy="515162"/>
      </dsp:txXfrm>
    </dsp:sp>
    <dsp:sp modelId="{BECFA85A-7329-4BC1-A684-22DF4850F338}">
      <dsp:nvSpPr>
        <dsp:cNvPr id="0" name=""/>
        <dsp:cNvSpPr/>
      </dsp:nvSpPr>
      <dsp:spPr>
        <a:xfrm>
          <a:off x="5123929" y="1489368"/>
          <a:ext cx="2178962" cy="1955736"/>
        </a:xfrm>
        <a:prstGeom prst="rect">
          <a:avLst/>
        </a:prstGeom>
        <a:solidFill>
          <a:schemeClr val="lt1">
            <a:hueOff val="0"/>
            <a:satOff val="0"/>
            <a:lumOff val="0"/>
            <a:alphaOff val="0"/>
          </a:schemeClr>
        </a:solidFill>
        <a:ln w="12700" cap="flat" cmpd="sng" algn="ctr">
          <a:solidFill>
            <a:schemeClr val="accent4">
              <a:hueOff val="0"/>
              <a:satOff val="395"/>
              <a:lumOff val="-366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Rotator cuff tears, biceps tendon rupture, and bone changes</a:t>
          </a:r>
          <a:endParaRPr lang="es-ES" sz="1600" b="1" kern="1200" dirty="0"/>
        </a:p>
        <a:p>
          <a:pPr marL="0" lvl="0" indent="0" algn="l" defTabSz="711200">
            <a:lnSpc>
              <a:spcPct val="90000"/>
            </a:lnSpc>
            <a:spcBef>
              <a:spcPct val="0"/>
            </a:spcBef>
            <a:spcAft>
              <a:spcPct val="35000"/>
            </a:spcAft>
            <a:buNone/>
          </a:pPr>
          <a:r>
            <a:rPr lang="en-US" sz="1600" kern="1200" dirty="0"/>
            <a:t>Rarely seen &lt; 40 years</a:t>
          </a:r>
          <a:endParaRPr lang="en-GB" sz="1600" kern="1200" dirty="0"/>
        </a:p>
      </dsp:txBody>
      <dsp:txXfrm>
        <a:off x="5123929" y="1489368"/>
        <a:ext cx="2178962" cy="195573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66044-2188-5149-AAA5-0EF54049E570}" type="datetimeFigureOut">
              <a:rPr lang="de-DE" smtClean="0"/>
              <a:t>24.10.2022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28A88-9C14-CA49-8D93-C07449E723ED}" type="slidenum">
              <a:rPr lang="de-DE" smtClean="0"/>
              <a:t>‹#›</a:t>
            </a:fld>
            <a:endParaRPr lang="de-DE"/>
          </a:p>
        </p:txBody>
      </p:sp>
    </p:spTree>
    <p:extLst>
      <p:ext uri="{BB962C8B-B14F-4D97-AF65-F5344CB8AC3E}">
        <p14:creationId xmlns:p14="http://schemas.microsoft.com/office/powerpoint/2010/main" val="376848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AB13BF3-592E-4244-919D-81B74BD41C0E}"/>
              </a:ext>
            </a:extLst>
          </p:cNvPr>
          <p:cNvSpPr>
            <a:spLocks noGrp="1"/>
          </p:cNvSpPr>
          <p:nvPr>
            <p:ph type="title"/>
          </p:nvPr>
        </p:nvSpPr>
        <p:spPr>
          <a:xfrm>
            <a:off x="608013" y="869950"/>
            <a:ext cx="4529339" cy="941796"/>
          </a:xfrm>
          <a:prstGeom prst="rect">
            <a:avLst/>
          </a:prstGeom>
        </p:spPr>
        <p:txBody>
          <a:bodyPr vert="horz" wrap="square" lIns="0" tIns="0" rIns="0" bIns="0" rtlCol="0" anchor="t" anchorCtr="0">
            <a:spAutoFit/>
          </a:bodyPr>
          <a:lstStyle>
            <a:lvl1pPr>
              <a:defRPr sz="3400"/>
            </a:lvl1pPr>
          </a:lstStyle>
          <a:p>
            <a:r>
              <a:rPr lang="de-DE" dirty="0"/>
              <a:t>Mastertitelformat bearbeiten</a:t>
            </a:r>
            <a:endParaRPr lang="en-US" dirty="0"/>
          </a:p>
        </p:txBody>
      </p:sp>
    </p:spTree>
    <p:extLst>
      <p:ext uri="{BB962C8B-B14F-4D97-AF65-F5344CB8AC3E}">
        <p14:creationId xmlns:p14="http://schemas.microsoft.com/office/powerpoint/2010/main" val="217836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09B284-C347-4780-917E-910442AC8C01}" type="datetimeFigureOut">
              <a:rPr lang="en-GB" smtClean="0"/>
              <a:t>24/10/2022</a:t>
            </a:fld>
            <a:endParaRPr lang="en-GB"/>
          </a:p>
        </p:txBody>
      </p:sp>
      <p:sp>
        <p:nvSpPr>
          <p:cNvPr id="4" name="Footer Placeholder 3"/>
          <p:cNvSpPr>
            <a:spLocks noGrp="1"/>
          </p:cNvSpPr>
          <p:nvPr>
            <p:ph type="ftr" sz="quarter" idx="11"/>
          </p:nvPr>
        </p:nvSpPr>
        <p:spPr>
          <a:xfrm>
            <a:off x="3124200" y="4767266"/>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71938A8B-190F-4A54-866C-8B6676F1EB20}" type="slidenum">
              <a:rPr lang="en-GB" smtClean="0"/>
              <a:t>‹#›</a:t>
            </a:fld>
            <a:endParaRPr lang="en-GB"/>
          </a:p>
        </p:txBody>
      </p:sp>
      <p:sp>
        <p:nvSpPr>
          <p:cNvPr id="6" name="Título 5"/>
          <p:cNvSpPr>
            <a:spLocks noGrp="1"/>
          </p:cNvSpPr>
          <p:nvPr>
            <p:ph type="title"/>
          </p:nvPr>
        </p:nvSpPr>
        <p:spPr>
          <a:xfrm>
            <a:off x="490539" y="1189038"/>
            <a:ext cx="6948488" cy="1036804"/>
          </a:xfrm>
          <a:prstGeom prst="rect">
            <a:avLst/>
          </a:prstGeom>
        </p:spPr>
        <p:txBody>
          <a:bodyPr lIns="36000"/>
          <a:lstStyle>
            <a:lvl1pPr>
              <a:defRPr lang="en-GB" sz="2800" b="0">
                <a:solidFill>
                  <a:srgbClr val="0056B9"/>
                </a:solidFill>
              </a:defRPr>
            </a:lvl1pPr>
          </a:lstStyle>
          <a:p>
            <a:pPr lvl="0"/>
            <a:r>
              <a:rPr lang="es-ES"/>
              <a:t>Haga clic para modificar el estilo de título del patrón</a:t>
            </a:r>
            <a:endParaRPr lang="en-GB"/>
          </a:p>
        </p:txBody>
      </p:sp>
    </p:spTree>
    <p:extLst>
      <p:ext uri="{BB962C8B-B14F-4D97-AF65-F5344CB8AC3E}">
        <p14:creationId xmlns:p14="http://schemas.microsoft.com/office/powerpoint/2010/main" val="295600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dirty="0"/>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dirty="0"/>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553575662"/>
      </p:ext>
    </p:extLst>
  </p:cSld>
  <p:clrMapOvr>
    <a:masterClrMapping/>
  </p:clrMapOvr>
  <p:extLst>
    <p:ext uri="{DCECCB84-F9BA-43D5-87BE-67443E8EF086}">
      <p15:sldGuideLst xmlns:p15="http://schemas.microsoft.com/office/powerpoint/2012/main">
        <p15:guide id="2" orient="horz" pos="5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dirty="0"/>
              <a:t>Mastertextformat 2 </a:t>
            </a:r>
            <a:r>
              <a:rPr lang="de-DE" dirty="0" err="1"/>
              <a:t>columns</a:t>
            </a:r>
            <a:endParaRPr lang="de-DE" dirty="0"/>
          </a:p>
        </p:txBody>
      </p:sp>
    </p:spTree>
    <p:extLst>
      <p:ext uri="{BB962C8B-B14F-4D97-AF65-F5344CB8AC3E}">
        <p14:creationId xmlns:p14="http://schemas.microsoft.com/office/powerpoint/2010/main" val="402355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dirty="0"/>
              <a:t>Mastertextformat bearbeiten 3 Columns</a:t>
            </a:r>
          </a:p>
        </p:txBody>
      </p:sp>
    </p:spTree>
    <p:extLst>
      <p:ext uri="{BB962C8B-B14F-4D97-AF65-F5344CB8AC3E}">
        <p14:creationId xmlns:p14="http://schemas.microsoft.com/office/powerpoint/2010/main" val="57739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dirty="0"/>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56719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34800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dirty="0"/>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dirty="0"/>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527522914"/>
      </p:ext>
    </p:extLst>
  </p:cSld>
  <p:clrMapOvr>
    <a:masterClrMapping/>
  </p:clrMapOvr>
  <p:extLst>
    <p:ext uri="{DCECCB84-F9BA-43D5-87BE-67443E8EF086}">
      <p15:sldGuideLst xmlns:p15="http://schemas.microsoft.com/office/powerpoint/2012/main">
        <p15:guide id="2" orient="horz" pos="5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dirty="0"/>
              <a:t>Mastertextformat 2 </a:t>
            </a:r>
            <a:r>
              <a:rPr lang="de-DE" dirty="0" err="1"/>
              <a:t>columns</a:t>
            </a:r>
            <a:endParaRPr lang="de-DE" dirty="0"/>
          </a:p>
        </p:txBody>
      </p:sp>
    </p:spTree>
    <p:extLst>
      <p:ext uri="{BB962C8B-B14F-4D97-AF65-F5344CB8AC3E}">
        <p14:creationId xmlns:p14="http://schemas.microsoft.com/office/powerpoint/2010/main" val="231856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dirty="0"/>
              <a:t>Mastertextformat bearbeiten 3 Columns</a:t>
            </a:r>
          </a:p>
        </p:txBody>
      </p:sp>
    </p:spTree>
    <p:extLst>
      <p:ext uri="{BB962C8B-B14F-4D97-AF65-F5344CB8AC3E}">
        <p14:creationId xmlns:p14="http://schemas.microsoft.com/office/powerpoint/2010/main" val="62549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dirty="0"/>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370597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dirty="0"/>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dirty="0"/>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709409121"/>
      </p:ext>
    </p:extLst>
  </p:cSld>
  <p:clrMapOvr>
    <a:masterClrMapping/>
  </p:clrMapOvr>
  <p:extLst>
    <p:ext uri="{DCECCB84-F9BA-43D5-87BE-67443E8EF086}">
      <p15:sldGuideLst xmlns:p15="http://schemas.microsoft.com/office/powerpoint/2012/main">
        <p15:guide id="2" orient="horz" pos="5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185574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dirty="0"/>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dirty="0"/>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163757521"/>
      </p:ext>
    </p:extLst>
  </p:cSld>
  <p:clrMapOvr>
    <a:masterClrMapping/>
  </p:clrMapOvr>
  <p:extLst>
    <p:ext uri="{DCECCB84-F9BA-43D5-87BE-67443E8EF086}">
      <p15:sldGuideLst xmlns:p15="http://schemas.microsoft.com/office/powerpoint/2012/main">
        <p15:guide id="2" orient="horz" pos="5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dirty="0"/>
              <a:t>Mastertextformat 2 </a:t>
            </a:r>
            <a:r>
              <a:rPr lang="de-DE" dirty="0" err="1"/>
              <a:t>columns</a:t>
            </a:r>
            <a:endParaRPr lang="de-DE" dirty="0"/>
          </a:p>
        </p:txBody>
      </p:sp>
    </p:spTree>
    <p:extLst>
      <p:ext uri="{BB962C8B-B14F-4D97-AF65-F5344CB8AC3E}">
        <p14:creationId xmlns:p14="http://schemas.microsoft.com/office/powerpoint/2010/main" val="3394725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dirty="0"/>
              <a:t>Mastertextformat bearbeiten 3 Columns</a:t>
            </a:r>
          </a:p>
        </p:txBody>
      </p:sp>
    </p:spTree>
    <p:extLst>
      <p:ext uri="{BB962C8B-B14F-4D97-AF65-F5344CB8AC3E}">
        <p14:creationId xmlns:p14="http://schemas.microsoft.com/office/powerpoint/2010/main" val="370065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dirty="0"/>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1953259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289068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B703F5-2695-D742-BE7E-864726D3F8C8}"/>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9" name="Slide Number Placeholder 5">
            <a:extLst>
              <a:ext uri="{FF2B5EF4-FFF2-40B4-BE49-F238E27FC236}">
                <a16:creationId xmlns:a16="http://schemas.microsoft.com/office/drawing/2014/main" id="{DA915EF2-E553-954D-B71F-D9E47CDE8B22}"/>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0" name="Titel 1">
            <a:extLst>
              <a:ext uri="{FF2B5EF4-FFF2-40B4-BE49-F238E27FC236}">
                <a16:creationId xmlns:a16="http://schemas.microsoft.com/office/drawing/2014/main" id="{6FAEE070-4DB9-0349-8FA5-6C80144FB799}"/>
              </a:ext>
            </a:extLst>
          </p:cNvPr>
          <p:cNvSpPr>
            <a:spLocks noGrp="1"/>
          </p:cNvSpPr>
          <p:nvPr>
            <p:ph type="title"/>
          </p:nvPr>
        </p:nvSpPr>
        <p:spPr>
          <a:xfrm>
            <a:off x="611188" y="872020"/>
            <a:ext cx="5486400" cy="815112"/>
          </a:xfrm>
        </p:spPr>
        <p:txBody>
          <a:bodyPr/>
          <a:lstStyle>
            <a:lvl1pPr>
              <a:defRPr sz="2400"/>
            </a:lvl1pPr>
          </a:lstStyle>
          <a:p>
            <a:r>
              <a:rPr lang="de-DE" dirty="0"/>
              <a:t>Mastertitelformat bearbeiten</a:t>
            </a:r>
          </a:p>
        </p:txBody>
      </p:sp>
      <p:sp>
        <p:nvSpPr>
          <p:cNvPr id="11" name="Inhaltsplatzhalter 2">
            <a:extLst>
              <a:ext uri="{FF2B5EF4-FFF2-40B4-BE49-F238E27FC236}">
                <a16:creationId xmlns:a16="http://schemas.microsoft.com/office/drawing/2014/main" id="{273DFE99-8B5E-5F4F-85A4-80B5175F8B78}"/>
              </a:ext>
            </a:extLst>
          </p:cNvPr>
          <p:cNvSpPr>
            <a:spLocks noGrp="1"/>
          </p:cNvSpPr>
          <p:nvPr>
            <p:ph idx="1"/>
          </p:nvPr>
        </p:nvSpPr>
        <p:spPr>
          <a:xfrm>
            <a:off x="611188" y="1943661"/>
            <a:ext cx="5486400" cy="2615459"/>
          </a:xfrm>
        </p:spPr>
        <p:txBody>
          <a:bodyPr>
            <a:noAutofit/>
          </a:bodyPr>
          <a:lstStyle>
            <a:lvl1pPr>
              <a:lnSpc>
                <a:spcPct val="120000"/>
              </a:lnSpc>
              <a:defRPr/>
            </a:lvl1pPr>
          </a:lstStyle>
          <a:p>
            <a:r>
              <a:rPr lang="de-DE" dirty="0"/>
              <a:t>Mastertextformat bearbeiten</a:t>
            </a:r>
          </a:p>
        </p:txBody>
      </p:sp>
      <p:sp>
        <p:nvSpPr>
          <p:cNvPr id="12" name="Footer Placeholder 4">
            <a:extLst>
              <a:ext uri="{FF2B5EF4-FFF2-40B4-BE49-F238E27FC236}">
                <a16:creationId xmlns:a16="http://schemas.microsoft.com/office/drawing/2014/main" id="{E249E12A-54B1-FF43-BF62-6ACECA734C11}"/>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310689536"/>
      </p:ext>
    </p:extLst>
  </p:cSld>
  <p:clrMapOvr>
    <a:masterClrMapping/>
  </p:clrMapOvr>
  <p:extLst>
    <p:ext uri="{DCECCB84-F9BA-43D5-87BE-67443E8EF086}">
      <p15:sldGuideLst xmlns:p15="http://schemas.microsoft.com/office/powerpoint/2012/main">
        <p15:guide id="2" orient="horz" pos="5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dirty="0"/>
              <a:t>Mastertextformat 2 </a:t>
            </a:r>
            <a:r>
              <a:rPr lang="de-DE" dirty="0" err="1"/>
              <a:t>columns</a:t>
            </a:r>
            <a:endParaRPr lang="de-DE" dirty="0"/>
          </a:p>
        </p:txBody>
      </p:sp>
    </p:spTree>
    <p:extLst>
      <p:ext uri="{BB962C8B-B14F-4D97-AF65-F5344CB8AC3E}">
        <p14:creationId xmlns:p14="http://schemas.microsoft.com/office/powerpoint/2010/main" val="3976251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dirty="0"/>
              <a:t>Mastertextformat bearbeiten 3 Columns</a:t>
            </a:r>
          </a:p>
        </p:txBody>
      </p:sp>
    </p:spTree>
    <p:extLst>
      <p:ext uri="{BB962C8B-B14F-4D97-AF65-F5344CB8AC3E}">
        <p14:creationId xmlns:p14="http://schemas.microsoft.com/office/powerpoint/2010/main" val="3622198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dirty="0"/>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394097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FB2FF375-9F4D-5F4B-83D7-07A015674520}"/>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4" name="Date Placeholder 3">
            <a:extLst>
              <a:ext uri="{FF2B5EF4-FFF2-40B4-BE49-F238E27FC236}">
                <a16:creationId xmlns:a16="http://schemas.microsoft.com/office/drawing/2014/main" id="{1CD521E2-4EEC-BA47-BAE7-2A261C4A4A9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5" name="Slide Number Placeholder 5">
            <a:extLst>
              <a:ext uri="{FF2B5EF4-FFF2-40B4-BE49-F238E27FC236}">
                <a16:creationId xmlns:a16="http://schemas.microsoft.com/office/drawing/2014/main" id="{32A22347-17B1-DF49-AADD-45BE708D48C0}"/>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6" name="Footer Placeholder 4">
            <a:extLst>
              <a:ext uri="{FF2B5EF4-FFF2-40B4-BE49-F238E27FC236}">
                <a16:creationId xmlns:a16="http://schemas.microsoft.com/office/drawing/2014/main" id="{261F2B84-AC76-5D44-80E6-BF57E0958279}"/>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17" name="Inhaltsplatzhalter 2">
            <a:extLst>
              <a:ext uri="{FF2B5EF4-FFF2-40B4-BE49-F238E27FC236}">
                <a16:creationId xmlns:a16="http://schemas.microsoft.com/office/drawing/2014/main" id="{3F73DB3E-0D54-F74B-9272-8056FD8D22DA}"/>
              </a:ext>
            </a:extLst>
          </p:cNvPr>
          <p:cNvSpPr>
            <a:spLocks noGrp="1"/>
          </p:cNvSpPr>
          <p:nvPr>
            <p:ph idx="1" hasCustomPrompt="1"/>
          </p:nvPr>
        </p:nvSpPr>
        <p:spPr>
          <a:xfrm>
            <a:off x="611188" y="1943661"/>
            <a:ext cx="8101012" cy="2615459"/>
          </a:xfrm>
        </p:spPr>
        <p:txBody>
          <a:bodyPr numCol="2" spcCol="180000">
            <a:noAutofit/>
          </a:bodyPr>
          <a:lstStyle>
            <a:lvl1pPr>
              <a:lnSpc>
                <a:spcPct val="120000"/>
              </a:lnSpc>
              <a:defRPr/>
            </a:lvl1pPr>
          </a:lstStyle>
          <a:p>
            <a:r>
              <a:rPr lang="de-DE" dirty="0"/>
              <a:t>Mastertextformat 2 </a:t>
            </a:r>
            <a:r>
              <a:rPr lang="de-DE" dirty="0" err="1"/>
              <a:t>columns</a:t>
            </a:r>
            <a:endParaRPr lang="de-DE" dirty="0"/>
          </a:p>
        </p:txBody>
      </p:sp>
    </p:spTree>
    <p:extLst>
      <p:ext uri="{BB962C8B-B14F-4D97-AF65-F5344CB8AC3E}">
        <p14:creationId xmlns:p14="http://schemas.microsoft.com/office/powerpoint/2010/main" val="3865547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350238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2882B046-86E4-284E-9823-9D0C5441E369}"/>
              </a:ext>
            </a:extLst>
          </p:cNvPr>
          <p:cNvSpPr>
            <a:spLocks noGrp="1"/>
          </p:cNvSpPr>
          <p:nvPr>
            <p:ph type="title"/>
          </p:nvPr>
        </p:nvSpPr>
        <p:spPr>
          <a:xfrm>
            <a:off x="611188" y="872020"/>
            <a:ext cx="8101012" cy="815112"/>
          </a:xfrm>
          <a:prstGeom prst="rect">
            <a:avLst/>
          </a:prstGeom>
        </p:spPr>
        <p:txBody>
          <a:bodyPr vert="horz" lIns="0" tIns="0" rIns="0" bIns="0" rtlCol="0" anchor="t" anchorCtr="0">
            <a:noAutofit/>
          </a:bodyPr>
          <a:lstStyle>
            <a:lvl1pPr>
              <a:defRPr sz="2400"/>
            </a:lvl1pPr>
          </a:lstStyle>
          <a:p>
            <a:r>
              <a:rPr lang="de-DE" dirty="0"/>
              <a:t>Mastertitelformat bearbeiten</a:t>
            </a:r>
          </a:p>
        </p:txBody>
      </p:sp>
      <p:sp>
        <p:nvSpPr>
          <p:cNvPr id="12" name="Date Placeholder 3">
            <a:extLst>
              <a:ext uri="{FF2B5EF4-FFF2-40B4-BE49-F238E27FC236}">
                <a16:creationId xmlns:a16="http://schemas.microsoft.com/office/drawing/2014/main" id="{6EDDF3AE-E573-4B44-BCA0-23BFFED5AD7D}"/>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3" name="Slide Number Placeholder 5">
            <a:extLst>
              <a:ext uri="{FF2B5EF4-FFF2-40B4-BE49-F238E27FC236}">
                <a16:creationId xmlns:a16="http://schemas.microsoft.com/office/drawing/2014/main" id="{AABB3E6F-7F90-064B-8C59-F7DDFE3E455C}"/>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4" name="Footer Placeholder 4">
            <a:extLst>
              <a:ext uri="{FF2B5EF4-FFF2-40B4-BE49-F238E27FC236}">
                <a16:creationId xmlns:a16="http://schemas.microsoft.com/office/drawing/2014/main" id="{D075CC7F-2479-2D4C-9DC3-05EC7327005F}"/>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
        <p:nvSpPr>
          <p:cNvPr id="15" name="Inhaltsplatzhalter 2">
            <a:extLst>
              <a:ext uri="{FF2B5EF4-FFF2-40B4-BE49-F238E27FC236}">
                <a16:creationId xmlns:a16="http://schemas.microsoft.com/office/drawing/2014/main" id="{A80B860A-05E1-9940-ACB1-385CEA81AA98}"/>
              </a:ext>
            </a:extLst>
          </p:cNvPr>
          <p:cNvSpPr>
            <a:spLocks noGrp="1"/>
          </p:cNvSpPr>
          <p:nvPr>
            <p:ph idx="1" hasCustomPrompt="1"/>
          </p:nvPr>
        </p:nvSpPr>
        <p:spPr>
          <a:xfrm>
            <a:off x="611188" y="1943661"/>
            <a:ext cx="8101012" cy="2615459"/>
          </a:xfrm>
        </p:spPr>
        <p:txBody>
          <a:bodyPr numCol="3" spcCol="180000">
            <a:noAutofit/>
          </a:bodyPr>
          <a:lstStyle>
            <a:lvl1pPr>
              <a:lnSpc>
                <a:spcPct val="120000"/>
              </a:lnSpc>
              <a:defRPr/>
            </a:lvl1pPr>
          </a:lstStyle>
          <a:p>
            <a:r>
              <a:rPr lang="de-DE" dirty="0"/>
              <a:t>Mastertextformat bearbeiten 3 Columns</a:t>
            </a:r>
          </a:p>
        </p:txBody>
      </p:sp>
    </p:spTree>
    <p:extLst>
      <p:ext uri="{BB962C8B-B14F-4D97-AF65-F5344CB8AC3E}">
        <p14:creationId xmlns:p14="http://schemas.microsoft.com/office/powerpoint/2010/main" val="331222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EBBC887-7CCD-8F48-A15D-7EBCF7167F8A}"/>
              </a:ext>
            </a:extLst>
          </p:cNvPr>
          <p:cNvSpPr>
            <a:spLocks noGrp="1"/>
          </p:cNvSpPr>
          <p:nvPr>
            <p:ph type="title"/>
          </p:nvPr>
        </p:nvSpPr>
        <p:spPr>
          <a:xfrm>
            <a:off x="611188" y="872020"/>
            <a:ext cx="8101012" cy="815112"/>
          </a:xfrm>
        </p:spPr>
        <p:txBody>
          <a:bodyPr/>
          <a:lstStyle>
            <a:lvl1pPr>
              <a:defRPr sz="2400"/>
            </a:lvl1pPr>
          </a:lstStyle>
          <a:p>
            <a:r>
              <a:rPr lang="de-DE" dirty="0"/>
              <a:t>Mastertitelformat bearbeiten</a:t>
            </a:r>
          </a:p>
        </p:txBody>
      </p:sp>
      <p:sp>
        <p:nvSpPr>
          <p:cNvPr id="10" name="Date Placeholder 3">
            <a:extLst>
              <a:ext uri="{FF2B5EF4-FFF2-40B4-BE49-F238E27FC236}">
                <a16:creationId xmlns:a16="http://schemas.microsoft.com/office/drawing/2014/main" id="{3D909666-8D90-894D-A5A2-587DE2C92802}"/>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1" name="Slide Number Placeholder 5">
            <a:extLst>
              <a:ext uri="{FF2B5EF4-FFF2-40B4-BE49-F238E27FC236}">
                <a16:creationId xmlns:a16="http://schemas.microsoft.com/office/drawing/2014/main" id="{16E72B4B-2C3B-144B-95EB-01FBE99376AB}"/>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2" name="Footer Placeholder 4">
            <a:extLst>
              <a:ext uri="{FF2B5EF4-FFF2-40B4-BE49-F238E27FC236}">
                <a16:creationId xmlns:a16="http://schemas.microsoft.com/office/drawing/2014/main" id="{2325AA61-4759-5A49-835F-D5A0B32787F7}"/>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149936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8FB0771-5E4C-CA43-9A54-3EAA277EAEA5}"/>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2" name="Slide Number Placeholder 5">
            <a:extLst>
              <a:ext uri="{FF2B5EF4-FFF2-40B4-BE49-F238E27FC236}">
                <a16:creationId xmlns:a16="http://schemas.microsoft.com/office/drawing/2014/main" id="{CB71E10C-B0B9-E641-A82C-6D9E7B1C102E}"/>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13" name="Footer Placeholder 4">
            <a:extLst>
              <a:ext uri="{FF2B5EF4-FFF2-40B4-BE49-F238E27FC236}">
                <a16:creationId xmlns:a16="http://schemas.microsoft.com/office/drawing/2014/main" id="{97CE2324-CB30-8D47-95A2-E33D424ECEE0}"/>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defRPr>
            </a:lvl1pPr>
          </a:lstStyle>
          <a:p>
            <a:endParaRPr lang="de-DE" dirty="0"/>
          </a:p>
        </p:txBody>
      </p:sp>
    </p:spTree>
    <p:extLst>
      <p:ext uri="{BB962C8B-B14F-4D97-AF65-F5344CB8AC3E}">
        <p14:creationId xmlns:p14="http://schemas.microsoft.com/office/powerpoint/2010/main" val="140189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600" b="0">
                <a:solidFill>
                  <a:srgbClr val="003FA8"/>
                </a:solidFill>
              </a:defRPr>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009B284-C347-4780-917E-910442AC8C01}" type="datetimeFigureOut">
              <a:rPr lang="en-GB" smtClean="0"/>
              <a:t>24/10/2022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71938A8B-190F-4A54-866C-8B6676F1EB20}" type="slidenum">
              <a:rPr lang="en-GB" smtClean="0"/>
              <a:t>‹#›</a:t>
            </a:fld>
            <a:endParaRPr lang="en-GB"/>
          </a:p>
        </p:txBody>
      </p:sp>
    </p:spTree>
    <p:extLst>
      <p:ext uri="{BB962C8B-B14F-4D97-AF65-F5344CB8AC3E}">
        <p14:creationId xmlns:p14="http://schemas.microsoft.com/office/powerpoint/2010/main" val="131565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and Content">
    <p:spTree>
      <p:nvGrpSpPr>
        <p:cNvPr id="1" name=""/>
        <p:cNvGrpSpPr/>
        <p:nvPr/>
      </p:nvGrpSpPr>
      <p:grpSpPr>
        <a:xfrm>
          <a:off x="0" y="0"/>
          <a:ext cx="0" cy="0"/>
          <a:chOff x="0" y="0"/>
          <a:chExt cx="0" cy="0"/>
        </a:xfrm>
      </p:grpSpPr>
      <p:sp>
        <p:nvSpPr>
          <p:cNvPr id="8" name="Rectangle 3"/>
          <p:cNvSpPr>
            <a:spLocks noGrp="1" noChangeArrowheads="1"/>
          </p:cNvSpPr>
          <p:nvPr>
            <p:ph idx="1" hasCustomPrompt="1"/>
          </p:nvPr>
        </p:nvSpPr>
        <p:spPr bwMode="auto">
          <a:xfrm>
            <a:off x="466931" y="1155701"/>
            <a:ext cx="8334171" cy="350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883" indent="-342883">
              <a:spcAft>
                <a:spcPts val="1200"/>
              </a:spcAft>
              <a:buClr>
                <a:srgbClr val="003FA8"/>
              </a:buClr>
              <a:buFont typeface="Arial"/>
              <a:buChar char="•"/>
              <a:defRPr sz="2000"/>
            </a:lvl1pPr>
            <a:lvl2pPr>
              <a:defRPr sz="1600"/>
            </a:lvl2pPr>
          </a:lstStyle>
          <a:p>
            <a:pPr lvl="0"/>
            <a:r>
              <a:rPr lang="en-US" noProof="0" dirty="0"/>
              <a:t>Click to edit Master text styles</a:t>
            </a:r>
          </a:p>
          <a:p>
            <a:pPr lvl="1"/>
            <a:endParaRPr lang="en-US" noProof="0" dirty="0"/>
          </a:p>
        </p:txBody>
      </p:sp>
      <p:sp>
        <p:nvSpPr>
          <p:cNvPr id="2" name="Título 1"/>
          <p:cNvSpPr>
            <a:spLocks noGrp="1"/>
          </p:cNvSpPr>
          <p:nvPr>
            <p:ph type="title" hasCustomPrompt="1"/>
          </p:nvPr>
        </p:nvSpPr>
        <p:spPr>
          <a:xfrm>
            <a:off x="466929" y="212050"/>
            <a:ext cx="6391072" cy="475909"/>
          </a:xfrm>
          <a:prstGeom prst="rect">
            <a:avLst/>
          </a:prstGeom>
        </p:spPr>
        <p:txBody>
          <a:bodyPr lIns="36000">
            <a:normAutofit/>
          </a:bodyPr>
          <a:lstStyle>
            <a:lvl1pPr>
              <a:defRPr sz="2800" b="0">
                <a:solidFill>
                  <a:srgbClr val="0056B9"/>
                </a:solidFill>
              </a:defRPr>
            </a:lvl1pPr>
          </a:lstStyle>
          <a:p>
            <a:r>
              <a:rPr lang="en-GB" noProof="0" dirty="0"/>
              <a:t>Title</a:t>
            </a:r>
          </a:p>
        </p:txBody>
      </p:sp>
      <p:sp>
        <p:nvSpPr>
          <p:cNvPr id="18" name="Slide Number Placeholder 5"/>
          <p:cNvSpPr>
            <a:spLocks noGrp="1"/>
          </p:cNvSpPr>
          <p:nvPr>
            <p:ph type="sldNum" sz="quarter" idx="4"/>
          </p:nvPr>
        </p:nvSpPr>
        <p:spPr>
          <a:xfrm>
            <a:off x="490539" y="4859169"/>
            <a:ext cx="874712" cy="273844"/>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en-GB" noProof="0" smtClean="0"/>
              <a:pPr/>
              <a:t>‹#›</a:t>
            </a:fld>
            <a:endParaRPr lang="en-GB" noProof="0" dirty="0"/>
          </a:p>
        </p:txBody>
      </p:sp>
      <p:sp>
        <p:nvSpPr>
          <p:cNvPr id="19" name="Date Placeholder 3"/>
          <p:cNvSpPr>
            <a:spLocks noGrp="1"/>
          </p:cNvSpPr>
          <p:nvPr>
            <p:ph type="dt" sz="half" idx="2"/>
          </p:nvPr>
        </p:nvSpPr>
        <p:spPr>
          <a:xfrm>
            <a:off x="7577139" y="4859169"/>
            <a:ext cx="1223962" cy="273844"/>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BA3F73F8-1884-0E40-983C-CDED2351A66E}" type="datetime1">
              <a:rPr lang="en-GB" noProof="0" smtClean="0"/>
              <a:pPr/>
              <a:t>24/10/2022</a:t>
            </a:fld>
            <a:endParaRPr lang="en-GB" noProof="0" dirty="0"/>
          </a:p>
        </p:txBody>
      </p:sp>
    </p:spTree>
    <p:extLst>
      <p:ext uri="{BB962C8B-B14F-4D97-AF65-F5344CB8AC3E}">
        <p14:creationId xmlns:p14="http://schemas.microsoft.com/office/powerpoint/2010/main" val="78731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ext and Content">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31" y="1155701"/>
            <a:ext cx="4165227" cy="350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883" indent="-342883">
              <a:spcAft>
                <a:spcPts val="1200"/>
              </a:spcAft>
              <a:buClr>
                <a:srgbClr val="003FA8"/>
              </a:buClr>
              <a:buFont typeface="Arial"/>
              <a:buChar char="•"/>
              <a:defRPr sz="1800"/>
            </a:lvl1pPr>
          </a:lstStyle>
          <a:p>
            <a:pPr lvl="0"/>
            <a:r>
              <a:rPr lang="en-US" noProof="0"/>
              <a:t>Click to edit Master text styles</a:t>
            </a:r>
          </a:p>
        </p:txBody>
      </p:sp>
      <p:sp>
        <p:nvSpPr>
          <p:cNvPr id="2" name="Título 1"/>
          <p:cNvSpPr>
            <a:spLocks noGrp="1"/>
          </p:cNvSpPr>
          <p:nvPr>
            <p:ph type="title" hasCustomPrompt="1"/>
          </p:nvPr>
        </p:nvSpPr>
        <p:spPr>
          <a:xfrm>
            <a:off x="466929" y="212050"/>
            <a:ext cx="6391072" cy="475909"/>
          </a:xfrm>
          <a:prstGeom prst="rect">
            <a:avLst/>
          </a:prstGeom>
        </p:spPr>
        <p:txBody>
          <a:bodyPr lIns="36000">
            <a:normAutofit/>
          </a:bodyPr>
          <a:lstStyle>
            <a:lvl1pPr>
              <a:defRPr sz="2800" b="0">
                <a:solidFill>
                  <a:srgbClr val="0056B9"/>
                </a:solidFill>
              </a:defRPr>
            </a:lvl1pPr>
          </a:lstStyle>
          <a:p>
            <a:r>
              <a:rPr lang="en-GB" noProof="0" dirty="0"/>
              <a:t>Title</a:t>
            </a:r>
          </a:p>
        </p:txBody>
      </p:sp>
      <p:sp>
        <p:nvSpPr>
          <p:cNvPr id="18" name="Slide Number Placeholder 5"/>
          <p:cNvSpPr>
            <a:spLocks noGrp="1"/>
          </p:cNvSpPr>
          <p:nvPr>
            <p:ph type="sldNum" sz="quarter" idx="4"/>
          </p:nvPr>
        </p:nvSpPr>
        <p:spPr>
          <a:xfrm>
            <a:off x="490539" y="4859169"/>
            <a:ext cx="874712" cy="273844"/>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en-GB" noProof="0" smtClean="0"/>
              <a:pPr/>
              <a:t>‹#›</a:t>
            </a:fld>
            <a:endParaRPr lang="en-GB" noProof="0" dirty="0"/>
          </a:p>
        </p:txBody>
      </p:sp>
      <p:sp>
        <p:nvSpPr>
          <p:cNvPr id="19" name="Date Placeholder 3"/>
          <p:cNvSpPr>
            <a:spLocks noGrp="1"/>
          </p:cNvSpPr>
          <p:nvPr>
            <p:ph type="dt" sz="half" idx="2"/>
          </p:nvPr>
        </p:nvSpPr>
        <p:spPr>
          <a:xfrm>
            <a:off x="7577139" y="4859169"/>
            <a:ext cx="1223962" cy="273844"/>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BA3F73F8-1884-0E40-983C-CDED2351A66E}" type="datetime1">
              <a:rPr lang="en-GB" noProof="0" smtClean="0"/>
              <a:pPr/>
              <a:t>24/10/2022</a:t>
            </a:fld>
            <a:endParaRPr lang="en-GB" noProof="0" dirty="0"/>
          </a:p>
        </p:txBody>
      </p:sp>
      <p:sp>
        <p:nvSpPr>
          <p:cNvPr id="6" name="Rectangle 3"/>
          <p:cNvSpPr>
            <a:spLocks noGrp="1" noChangeArrowheads="1"/>
          </p:cNvSpPr>
          <p:nvPr>
            <p:ph idx="10"/>
          </p:nvPr>
        </p:nvSpPr>
        <p:spPr bwMode="auto">
          <a:xfrm>
            <a:off x="4775387" y="1155701"/>
            <a:ext cx="4165227" cy="350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883" indent="-342883">
              <a:spcAft>
                <a:spcPts val="1200"/>
              </a:spcAft>
              <a:buClr>
                <a:srgbClr val="003FA8"/>
              </a:buClr>
              <a:buFont typeface="Arial"/>
              <a:buChar char="•"/>
              <a:defRPr sz="1800"/>
            </a:lvl1pPr>
          </a:lstStyle>
          <a:p>
            <a:pPr lvl="0"/>
            <a:r>
              <a:rPr lang="en-US" noProof="0"/>
              <a:t>Click to edit Master text styles</a:t>
            </a:r>
          </a:p>
        </p:txBody>
      </p:sp>
    </p:spTree>
    <p:extLst>
      <p:ext uri="{BB962C8B-B14F-4D97-AF65-F5344CB8AC3E}">
        <p14:creationId xmlns:p14="http://schemas.microsoft.com/office/powerpoint/2010/main" val="1710498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8.xml"/><Relationship Id="rId7"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AA5700D-696E-354D-902D-3B3AB3829DCF}"/>
              </a:ext>
            </a:extLst>
          </p:cNvPr>
          <p:cNvSpPr/>
          <p:nvPr userDrawn="1"/>
        </p:nvSpPr>
        <p:spPr>
          <a:xfrm>
            <a:off x="1"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Placeholder 1"/>
          <p:cNvSpPr>
            <a:spLocks noGrp="1"/>
          </p:cNvSpPr>
          <p:nvPr>
            <p:ph type="title"/>
          </p:nvPr>
        </p:nvSpPr>
        <p:spPr>
          <a:xfrm>
            <a:off x="608013" y="869950"/>
            <a:ext cx="4529339" cy="941796"/>
          </a:xfrm>
          <a:prstGeom prst="rect">
            <a:avLst/>
          </a:prstGeom>
        </p:spPr>
        <p:txBody>
          <a:bodyPr vert="horz" wrap="square" lIns="0" tIns="0" rIns="0" bIns="0" rtlCol="0" anchor="t" anchorCtr="0">
            <a:spAutoFit/>
          </a:bodyPr>
          <a:lstStyle/>
          <a:p>
            <a:r>
              <a:rPr lang="de-DE" dirty="0"/>
              <a:t>Mastertitelformat bearbeiten</a:t>
            </a:r>
            <a:endParaRPr lang="en-US" dirty="0"/>
          </a:p>
        </p:txBody>
      </p:sp>
      <p:pic>
        <p:nvPicPr>
          <p:cNvPr id="6" name="Grafik 11" descr="Grafik 11">
            <a:extLst>
              <a:ext uri="{FF2B5EF4-FFF2-40B4-BE49-F238E27FC236}">
                <a16:creationId xmlns:a16="http://schemas.microsoft.com/office/drawing/2014/main" id="{E81336E1-B604-1446-AFF9-2FFDBCC4AE15}"/>
              </a:ext>
            </a:extLst>
          </p:cNvPr>
          <p:cNvPicPr>
            <a:picLocks noChangeAspect="1"/>
          </p:cNvPicPr>
          <p:nvPr userDrawn="1"/>
        </p:nvPicPr>
        <p:blipFill>
          <a:blip r:embed="rId3"/>
          <a:srcRect r="13784"/>
          <a:stretch>
            <a:fillRect/>
          </a:stretch>
        </p:blipFill>
        <p:spPr>
          <a:xfrm>
            <a:off x="5559975" y="2482702"/>
            <a:ext cx="3584026" cy="2517051"/>
          </a:xfrm>
          <a:prstGeom prst="rect">
            <a:avLst/>
          </a:prstGeom>
          <a:ln w="12700">
            <a:miter lim="400000"/>
          </a:ln>
        </p:spPr>
      </p:pic>
      <p:pic>
        <p:nvPicPr>
          <p:cNvPr id="4" name="Grafik 3">
            <a:extLst>
              <a:ext uri="{FF2B5EF4-FFF2-40B4-BE49-F238E27FC236}">
                <a16:creationId xmlns:a16="http://schemas.microsoft.com/office/drawing/2014/main" id="{AFF76614-DF29-4A48-BE08-227264832D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75051" y="397256"/>
            <a:ext cx="2937600" cy="489600"/>
          </a:xfrm>
          <a:prstGeom prst="rect">
            <a:avLst/>
          </a:prstGeom>
        </p:spPr>
      </p:pic>
    </p:spTree>
    <p:extLst>
      <p:ext uri="{BB962C8B-B14F-4D97-AF65-F5344CB8AC3E}">
        <p14:creationId xmlns:p14="http://schemas.microsoft.com/office/powerpoint/2010/main" val="2292358755"/>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l" defTabSz="685800" rtl="0" eaLnBrk="1" latinLnBrk="0" hangingPunct="1">
        <a:lnSpc>
          <a:spcPct val="90000"/>
        </a:lnSpc>
        <a:spcBef>
          <a:spcPct val="0"/>
        </a:spcBef>
        <a:buNone/>
        <a:defRPr sz="3400"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160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 userDrawn="1">
          <p15:clr>
            <a:srgbClr val="F26B43"/>
          </p15:clr>
        </p15:guide>
        <p15:guide id="2" orient="horz" pos="548" userDrawn="1">
          <p15:clr>
            <a:srgbClr val="F26B43"/>
          </p15:clr>
        </p15:guide>
        <p15:guide id="3" pos="54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dirty="0"/>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dirty="0"/>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1415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8E88C8A-37FA-C744-B93A-3AC692477EA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876200" y="222124"/>
            <a:ext cx="1836000" cy="306000"/>
          </a:xfrm>
          <a:prstGeom prst="rect">
            <a:avLst/>
          </a:prstGeom>
        </p:spPr>
      </p:pic>
    </p:spTree>
    <p:extLst>
      <p:ext uri="{BB962C8B-B14F-4D97-AF65-F5344CB8AC3E}">
        <p14:creationId xmlns:p14="http://schemas.microsoft.com/office/powerpoint/2010/main" val="341834493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9" r:id="rId3"/>
    <p:sldLayoutId id="2147483670" r:id="rId4"/>
    <p:sldLayoutId id="2147483671" r:id="rId5"/>
    <p:sldLayoutId id="2147483697" r:id="rId6"/>
    <p:sldLayoutId id="2147483698" r:id="rId7"/>
    <p:sldLayoutId id="2147483699" r:id="rId8"/>
    <p:sldLayoutId id="2147483700"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userDrawn="1">
          <p15:clr>
            <a:srgbClr val="F26B43"/>
          </p15:clr>
        </p15:guide>
        <p15:guide id="3" pos="383" userDrawn="1">
          <p15:clr>
            <a:srgbClr val="F26B43"/>
          </p15:clr>
        </p15:guide>
        <p15:guide id="4" pos="2925" userDrawn="1">
          <p15:clr>
            <a:srgbClr val="F26B43"/>
          </p15:clr>
        </p15:guide>
        <p15:guide id="6" orient="horz" pos="548" userDrawn="1">
          <p15:clr>
            <a:srgbClr val="F26B43"/>
          </p15:clr>
        </p15:guide>
        <p15:guide id="7" orient="horz" pos="1224" userDrawn="1">
          <p15:clr>
            <a:srgbClr val="F26B43"/>
          </p15:clr>
        </p15:guide>
        <p15:guide id="8" orient="horz" pos="30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rgbClr val="FDC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dirty="0"/>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dirty="0"/>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8E88C8A-37FA-C744-B93A-3AC692477E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876200" y="222124"/>
            <a:ext cx="1836000" cy="306000"/>
          </a:xfrm>
          <a:prstGeom prst="rect">
            <a:avLst/>
          </a:prstGeom>
        </p:spPr>
      </p:pic>
    </p:spTree>
    <p:extLst>
      <p:ext uri="{BB962C8B-B14F-4D97-AF65-F5344CB8AC3E}">
        <p14:creationId xmlns:p14="http://schemas.microsoft.com/office/powerpoint/2010/main" val="2390524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p15:clr>
            <a:srgbClr val="F26B43"/>
          </p15:clr>
        </p15:guide>
        <p15:guide id="3" pos="383">
          <p15:clr>
            <a:srgbClr val="F26B43"/>
          </p15:clr>
        </p15:guide>
        <p15:guide id="4" pos="2925">
          <p15:clr>
            <a:srgbClr val="F26B43"/>
          </p15:clr>
        </p15:guide>
        <p15:guide id="6" orient="horz" pos="548">
          <p15:clr>
            <a:srgbClr val="F26B43"/>
          </p15:clr>
        </p15:guide>
        <p15:guide id="7" orient="horz" pos="1224">
          <p15:clr>
            <a:srgbClr val="F26B43"/>
          </p15:clr>
        </p15:guide>
        <p15:guide id="8" orient="horz" pos="30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rgbClr val="59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dirty="0"/>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dirty="0"/>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8E88C8A-37FA-C744-B93A-3AC692477E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876200" y="222124"/>
            <a:ext cx="1836000" cy="306000"/>
          </a:xfrm>
          <a:prstGeom prst="rect">
            <a:avLst/>
          </a:prstGeom>
        </p:spPr>
      </p:pic>
    </p:spTree>
    <p:extLst>
      <p:ext uri="{BB962C8B-B14F-4D97-AF65-F5344CB8AC3E}">
        <p14:creationId xmlns:p14="http://schemas.microsoft.com/office/powerpoint/2010/main" val="7722080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p15:clr>
            <a:srgbClr val="F26B43"/>
          </p15:clr>
        </p15:guide>
        <p15:guide id="3" pos="383">
          <p15:clr>
            <a:srgbClr val="F26B43"/>
          </p15:clr>
        </p15:guide>
        <p15:guide id="4" pos="2925">
          <p15:clr>
            <a:srgbClr val="F26B43"/>
          </p15:clr>
        </p15:guide>
        <p15:guide id="6" orient="horz" pos="548">
          <p15:clr>
            <a:srgbClr val="F26B43"/>
          </p15:clr>
        </p15:guide>
        <p15:guide id="7" orient="horz" pos="1224">
          <p15:clr>
            <a:srgbClr val="F26B43"/>
          </p15:clr>
        </p15:guide>
        <p15:guide id="8" orient="horz" pos="30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dirty="0"/>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dirty="0"/>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8E88C8A-37FA-C744-B93A-3AC692477E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876200" y="222124"/>
            <a:ext cx="1836000" cy="306000"/>
          </a:xfrm>
          <a:prstGeom prst="rect">
            <a:avLst/>
          </a:prstGeom>
        </p:spPr>
      </p:pic>
    </p:spTree>
    <p:extLst>
      <p:ext uri="{BB962C8B-B14F-4D97-AF65-F5344CB8AC3E}">
        <p14:creationId xmlns:p14="http://schemas.microsoft.com/office/powerpoint/2010/main" val="3713329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p15:clr>
            <a:srgbClr val="F26B43"/>
          </p15:clr>
        </p15:guide>
        <p15:guide id="3" pos="383">
          <p15:clr>
            <a:srgbClr val="F26B43"/>
          </p15:clr>
        </p15:guide>
        <p15:guide id="4" pos="2925">
          <p15:clr>
            <a:srgbClr val="F26B43"/>
          </p15:clr>
        </p15:guide>
        <p15:guide id="6" orient="horz" pos="548">
          <p15:clr>
            <a:srgbClr val="F26B43"/>
          </p15:clr>
        </p15:guide>
        <p15:guide id="7" orient="horz" pos="1224">
          <p15:clr>
            <a:srgbClr val="F26B43"/>
          </p15:clr>
        </p15:guide>
        <p15:guide id="8" orient="horz" pos="30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D176887-8CC9-D547-B5AB-74D46E48C807}"/>
              </a:ext>
            </a:extLst>
          </p:cNvPr>
          <p:cNvSpPr/>
          <p:nvPr userDrawn="1"/>
        </p:nvSpPr>
        <p:spPr>
          <a:xfrm>
            <a:off x="0" y="529444"/>
            <a:ext cx="219205" cy="4614055"/>
          </a:xfrm>
          <a:prstGeom prst="rect">
            <a:avLst/>
          </a:prstGeom>
          <a:solidFill>
            <a:srgbClr val="B0C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platzhalter 1">
            <a:extLst>
              <a:ext uri="{FF2B5EF4-FFF2-40B4-BE49-F238E27FC236}">
                <a16:creationId xmlns:a16="http://schemas.microsoft.com/office/drawing/2014/main" id="{B13E5CB3-89F6-4646-82F5-CEB1891A3809}"/>
              </a:ext>
            </a:extLst>
          </p:cNvPr>
          <p:cNvSpPr>
            <a:spLocks noGrp="1"/>
          </p:cNvSpPr>
          <p:nvPr>
            <p:ph type="title"/>
          </p:nvPr>
        </p:nvSpPr>
        <p:spPr>
          <a:xfrm>
            <a:off x="611188" y="872020"/>
            <a:ext cx="5486400" cy="815112"/>
          </a:xfrm>
          <a:prstGeom prst="rect">
            <a:avLst/>
          </a:prstGeom>
        </p:spPr>
        <p:txBody>
          <a:bodyPr vert="horz" lIns="0" tIns="0" rIns="0" bIns="0" rtlCol="0" anchor="t" anchorCtr="0">
            <a:noAutofit/>
          </a:bodyPr>
          <a:lstStyle/>
          <a:p>
            <a:r>
              <a:rPr lang="de-DE" dirty="0"/>
              <a:t>Mastertitelformat bearbeiten</a:t>
            </a:r>
          </a:p>
        </p:txBody>
      </p:sp>
      <p:sp>
        <p:nvSpPr>
          <p:cNvPr id="16" name="Textplatzhalter 2">
            <a:extLst>
              <a:ext uri="{FF2B5EF4-FFF2-40B4-BE49-F238E27FC236}">
                <a16:creationId xmlns:a16="http://schemas.microsoft.com/office/drawing/2014/main" id="{13E39CD4-5B0C-AA42-8859-9A5A107D5221}"/>
              </a:ext>
            </a:extLst>
          </p:cNvPr>
          <p:cNvSpPr>
            <a:spLocks noGrp="1"/>
          </p:cNvSpPr>
          <p:nvPr>
            <p:ph type="body" idx="1"/>
          </p:nvPr>
        </p:nvSpPr>
        <p:spPr>
          <a:xfrm>
            <a:off x="611188" y="1943661"/>
            <a:ext cx="5486400" cy="2615459"/>
          </a:xfrm>
          <a:prstGeom prst="rect">
            <a:avLst/>
          </a:prstGeom>
        </p:spPr>
        <p:txBody>
          <a:bodyPr vert="horz" lIns="0" tIns="0" rIns="0" bIns="0" rtlCol="0">
            <a:normAutofit/>
          </a:bodyPr>
          <a:lstStyle/>
          <a:p>
            <a:r>
              <a:rPr lang="de-DE" dirty="0"/>
              <a:t>Mastertextformat bearbeiten</a:t>
            </a:r>
          </a:p>
        </p:txBody>
      </p:sp>
      <p:sp>
        <p:nvSpPr>
          <p:cNvPr id="18" name="Date Placeholder 3">
            <a:extLst>
              <a:ext uri="{FF2B5EF4-FFF2-40B4-BE49-F238E27FC236}">
                <a16:creationId xmlns:a16="http://schemas.microsoft.com/office/drawing/2014/main" id="{083662B9-E6DA-AF41-9D48-DB67ED4BDE9E}"/>
              </a:ext>
            </a:extLst>
          </p:cNvPr>
          <p:cNvSpPr>
            <a:spLocks noGrp="1"/>
          </p:cNvSpPr>
          <p:nvPr>
            <p:ph type="dt" sz="half" idx="2"/>
          </p:nvPr>
        </p:nvSpPr>
        <p:spPr>
          <a:xfrm>
            <a:off x="611188" y="4862280"/>
            <a:ext cx="2057400"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EFC8BA77-E2E8-6540-9C4F-CD72717460A6}" type="datetime1">
              <a:rPr lang="de-DE" smtClean="0"/>
              <a:pPr/>
              <a:t>24.10.2022</a:t>
            </a:fld>
            <a:endParaRPr lang="de-DE" dirty="0"/>
          </a:p>
        </p:txBody>
      </p:sp>
      <p:sp>
        <p:nvSpPr>
          <p:cNvPr id="19" name="Slide Number Placeholder 5">
            <a:extLst>
              <a:ext uri="{FF2B5EF4-FFF2-40B4-BE49-F238E27FC236}">
                <a16:creationId xmlns:a16="http://schemas.microsoft.com/office/drawing/2014/main" id="{CF459D47-1EBA-0D40-8960-F37EB280DDAD}"/>
              </a:ext>
            </a:extLst>
          </p:cNvPr>
          <p:cNvSpPr>
            <a:spLocks noGrp="1"/>
          </p:cNvSpPr>
          <p:nvPr>
            <p:ph type="sldNum" sz="quarter" idx="4"/>
          </p:nvPr>
        </p:nvSpPr>
        <p:spPr>
          <a:xfrm>
            <a:off x="6654800" y="4862280"/>
            <a:ext cx="2057400" cy="191103"/>
          </a:xfrm>
          <a:prstGeom prst="rect">
            <a:avLst/>
          </a:prstGeom>
        </p:spPr>
        <p:txBody>
          <a:bodyPr vert="horz" lIns="0" tIns="0" rIns="0" bIns="0" rtlCol="0" anchor="t" anchorCtr="0"/>
          <a:lstStyle>
            <a:lvl1pPr algn="r">
              <a:defRPr sz="800">
                <a:solidFill>
                  <a:schemeClr val="tx1"/>
                </a:solidFill>
                <a:latin typeface="Arial" panose="020B0604020202020204" pitchFamily="34" charset="0"/>
                <a:cs typeface="Arial" panose="020B0604020202020204" pitchFamily="34" charset="0"/>
              </a:defRPr>
            </a:lvl1pPr>
          </a:lstStyle>
          <a:p>
            <a:fld id="{28389896-F367-714C-8F78-68AC34FA692E}" type="slidenum">
              <a:rPr lang="de-DE" smtClean="0"/>
              <a:pPr/>
              <a:t>‹#›</a:t>
            </a:fld>
            <a:endParaRPr lang="de-DE" dirty="0"/>
          </a:p>
        </p:txBody>
      </p:sp>
      <p:sp>
        <p:nvSpPr>
          <p:cNvPr id="20" name="Footer Placeholder 4">
            <a:extLst>
              <a:ext uri="{FF2B5EF4-FFF2-40B4-BE49-F238E27FC236}">
                <a16:creationId xmlns:a16="http://schemas.microsoft.com/office/drawing/2014/main" id="{B8F9C7F7-BE2D-F74F-8F07-5C98D5DB722A}"/>
              </a:ext>
            </a:extLst>
          </p:cNvPr>
          <p:cNvSpPr>
            <a:spLocks noGrp="1"/>
          </p:cNvSpPr>
          <p:nvPr>
            <p:ph type="ftr" sz="quarter" idx="3"/>
          </p:nvPr>
        </p:nvSpPr>
        <p:spPr>
          <a:xfrm>
            <a:off x="2778428" y="4862280"/>
            <a:ext cx="3294577" cy="191103"/>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endParaRPr lang="de-DE" dirty="0"/>
          </a:p>
        </p:txBody>
      </p:sp>
      <p:sp>
        <p:nvSpPr>
          <p:cNvPr id="9" name="Rechteck 8">
            <a:extLst>
              <a:ext uri="{FF2B5EF4-FFF2-40B4-BE49-F238E27FC236}">
                <a16:creationId xmlns:a16="http://schemas.microsoft.com/office/drawing/2014/main" id="{E2B1D9D4-37EF-BE43-A8C8-F8F995311BD4}"/>
              </a:ext>
            </a:extLst>
          </p:cNvPr>
          <p:cNvSpPr/>
          <p:nvPr userDrawn="1"/>
        </p:nvSpPr>
        <p:spPr>
          <a:xfrm>
            <a:off x="0" y="1906"/>
            <a:ext cx="219205" cy="527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8E88C8A-37FA-C744-B93A-3AC692477E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876200" y="222124"/>
            <a:ext cx="1836000" cy="306000"/>
          </a:xfrm>
          <a:prstGeom prst="rect">
            <a:avLst/>
          </a:prstGeom>
        </p:spPr>
      </p:pic>
    </p:spTree>
    <p:extLst>
      <p:ext uri="{BB962C8B-B14F-4D97-AF65-F5344CB8AC3E}">
        <p14:creationId xmlns:p14="http://schemas.microsoft.com/office/powerpoint/2010/main" val="28498582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88">
          <p15:clr>
            <a:srgbClr val="F26B43"/>
          </p15:clr>
        </p15:guide>
        <p15:guide id="3" pos="383">
          <p15:clr>
            <a:srgbClr val="F26B43"/>
          </p15:clr>
        </p15:guide>
        <p15:guide id="4" pos="2925">
          <p15:clr>
            <a:srgbClr val="F26B43"/>
          </p15:clr>
        </p15:guide>
        <p15:guide id="6" orient="horz" pos="548">
          <p15:clr>
            <a:srgbClr val="F26B43"/>
          </p15:clr>
        </p15:guide>
        <p15:guide id="7" orient="horz" pos="1224">
          <p15:clr>
            <a:srgbClr val="F26B43"/>
          </p15:clr>
        </p15:guide>
        <p15:guide id="8" orient="horz" pos="30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twitter.com/karaann"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twitter.com/karaann"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twitter.com/karaann"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334D7-C082-664B-AA0B-FC7C9BCD4E66}"/>
              </a:ext>
            </a:extLst>
          </p:cNvPr>
          <p:cNvSpPr>
            <a:spLocks noGrp="1"/>
          </p:cNvSpPr>
          <p:nvPr>
            <p:ph type="title"/>
          </p:nvPr>
        </p:nvSpPr>
        <p:spPr>
          <a:xfrm>
            <a:off x="976525" y="1729738"/>
            <a:ext cx="4808864" cy="498598"/>
          </a:xfrm>
        </p:spPr>
        <p:txBody>
          <a:bodyPr/>
          <a:lstStyle/>
          <a:p>
            <a:r>
              <a:rPr lang="en-GB" sz="3600" b="1" dirty="0"/>
              <a:t>How to be brief</a:t>
            </a:r>
            <a:endParaRPr lang="de-DE" sz="3600" b="1" dirty="0"/>
          </a:p>
        </p:txBody>
      </p:sp>
      <p:sp>
        <p:nvSpPr>
          <p:cNvPr id="4" name="TextBox 3">
            <a:extLst>
              <a:ext uri="{FF2B5EF4-FFF2-40B4-BE49-F238E27FC236}">
                <a16:creationId xmlns:a16="http://schemas.microsoft.com/office/drawing/2014/main" id="{BADF9277-E4D5-26EF-6333-B3CC74914FD0}"/>
              </a:ext>
            </a:extLst>
          </p:cNvPr>
          <p:cNvSpPr txBox="1"/>
          <p:nvPr/>
        </p:nvSpPr>
        <p:spPr>
          <a:xfrm>
            <a:off x="933276" y="3268075"/>
            <a:ext cx="4572000" cy="461665"/>
          </a:xfrm>
          <a:prstGeom prst="rect">
            <a:avLst/>
          </a:prstGeom>
          <a:noFill/>
        </p:spPr>
        <p:txBody>
          <a:bodyPr wrap="square">
            <a:spAutoFit/>
          </a:bodyPr>
          <a:lstStyle/>
          <a:p>
            <a:r>
              <a:rPr lang="en-GB" sz="2400" dirty="0">
                <a:solidFill>
                  <a:schemeClr val="tx2"/>
                </a:solidFill>
                <a:latin typeface="Arial" panose="020B0604020202020204" pitchFamily="34" charset="0"/>
                <a:cs typeface="Arial" panose="020B0604020202020204" pitchFamily="34" charset="0"/>
              </a:rPr>
              <a:t>Loreto Carmona</a:t>
            </a:r>
          </a:p>
        </p:txBody>
      </p:sp>
    </p:spTree>
    <p:extLst>
      <p:ext uri="{BB962C8B-B14F-4D97-AF65-F5344CB8AC3E}">
        <p14:creationId xmlns:p14="http://schemas.microsoft.com/office/powerpoint/2010/main" val="423556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90539" y="1707440"/>
            <a:ext cx="6948488" cy="1036804"/>
          </a:xfrm>
        </p:spPr>
        <p:txBody>
          <a:bodyPr/>
          <a:lstStyle/>
          <a:p>
            <a:pPr lvl="0"/>
            <a:r>
              <a:rPr lang="en-GB" dirty="0"/>
              <a:t>1. </a:t>
            </a:r>
            <a:r>
              <a:rPr lang="en-GB" dirty="0">
                <a:solidFill>
                  <a:srgbClr val="0057B8"/>
                </a:solidFill>
              </a:rPr>
              <a:t>Identify content sections</a:t>
            </a:r>
            <a:endParaRPr lang="es-ES" dirty="0">
              <a:solidFill>
                <a:srgbClr val="0057B8"/>
              </a:solidFill>
            </a:endParaRPr>
          </a:p>
        </p:txBody>
      </p:sp>
    </p:spTree>
    <p:extLst>
      <p:ext uri="{BB962C8B-B14F-4D97-AF65-F5344CB8AC3E}">
        <p14:creationId xmlns:p14="http://schemas.microsoft.com/office/powerpoint/2010/main" val="276023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8129" y="1235830"/>
            <a:ext cx="8334171" cy="3506360"/>
          </a:xfrm>
        </p:spPr>
        <p:txBody>
          <a:bodyPr>
            <a:normAutofit fontScale="85000" lnSpcReduction="10000"/>
          </a:bodyPr>
          <a:lstStyle/>
          <a:p>
            <a:r>
              <a:rPr lang="en-US" sz="1350" dirty="0"/>
              <a:t>One of the most common </a:t>
            </a:r>
            <a:r>
              <a:rPr lang="en-US" sz="1350" dirty="0" err="1"/>
              <a:t>nontraumatic</a:t>
            </a:r>
            <a:r>
              <a:rPr lang="en-US" sz="1350" dirty="0"/>
              <a:t> causes of shoulder pain is impingement with rotator cuff tendinopathy. In 1972, </a:t>
            </a:r>
            <a:r>
              <a:rPr lang="en-US" sz="1350" dirty="0" err="1"/>
              <a:t>Neer</a:t>
            </a:r>
            <a:r>
              <a:rPr lang="en-US" sz="1350" dirty="0"/>
              <a:t>[9] described his results of 100 anatomic shoulder dissections and coined the term impingement syndrome. Impingement may be defined as the encroachment of the acromion, </a:t>
            </a:r>
            <a:r>
              <a:rPr lang="en-US" sz="1350" dirty="0" err="1"/>
              <a:t>coracoacromial</a:t>
            </a:r>
            <a:r>
              <a:rPr lang="en-US" sz="1350" dirty="0"/>
              <a:t> ligament, coracoid process, or AC joint on the rotator cuff as it passes beneath them during </a:t>
            </a:r>
            <a:r>
              <a:rPr lang="en-US" sz="1350" dirty="0" err="1"/>
              <a:t>glenohumeral</a:t>
            </a:r>
            <a:r>
              <a:rPr lang="en-US" sz="1350" dirty="0"/>
              <a:t> motion. The function of the posterior rotator cuff is to abduct and externally rotate the </a:t>
            </a:r>
            <a:r>
              <a:rPr lang="en-US" sz="1350" dirty="0" err="1"/>
              <a:t>humerus</a:t>
            </a:r>
            <a:r>
              <a:rPr lang="en-US" sz="1350" dirty="0"/>
              <a:t>. The cuff with the biceps tendon serves as a humeral head depressor to maintain the head centered within the glenoid fossa as the cuff and deltoid elevate the arm. [58] [59] [60]</a:t>
            </a:r>
          </a:p>
          <a:p>
            <a:r>
              <a:rPr lang="en-US" sz="1350" dirty="0"/>
              <a:t>Controversy continues, however, as to the exact cause of impingement—whether it is a primary, intrinsic, degenerative event within the tendon with superior migration of the head on arm elevation and secondary impingement on the acromion or a purely mechanical attrition of the tendon with primary impingement against the acromion. The mechanical impingement of the rotator cuff may be influenced by variations in the shape and slope of the acromion. [61] [62] The supraspinatus outlet may become narrowed from proliferative spur formation of the acromion or degenerative changes of the AC joint. These changes, along with intrinsic degenerative changes of the rotator cuff, may lead to rotator cuff tear, but the exact pathogenesis remains controversial. 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350" dirty="0" err="1"/>
              <a:t>coracoacromial</a:t>
            </a:r>
            <a:r>
              <a:rPr lang="en-US" sz="1350" dirty="0"/>
              <a:t> arch are caused by the cuff lesions or are a cause of the lesions themselves.</a:t>
            </a:r>
          </a:p>
        </p:txBody>
      </p:sp>
      <p:sp>
        <p:nvSpPr>
          <p:cNvPr id="2" name="Título 1"/>
          <p:cNvSpPr>
            <a:spLocks noGrp="1"/>
          </p:cNvSpPr>
          <p:nvPr>
            <p:ph type="title"/>
          </p:nvPr>
        </p:nvSpPr>
        <p:spPr>
          <a:xfrm>
            <a:off x="466932" y="473448"/>
            <a:ext cx="6391072" cy="475909"/>
          </a:xfrm>
        </p:spPr>
        <p:txBody>
          <a:bodyPr>
            <a:noAutofit/>
          </a:bodyPr>
          <a:lstStyle/>
          <a:p>
            <a:r>
              <a:rPr lang="en-US" sz="2000" dirty="0">
                <a:solidFill>
                  <a:srgbClr val="0057B8"/>
                </a:solidFill>
              </a:rPr>
              <a:t>Shoulder Impingement and Rotator Cuff Tendinopathy (1400 words) Zoom (1 of 5)</a:t>
            </a:r>
            <a:endParaRPr lang="en-GB" sz="2000" dirty="0">
              <a:solidFill>
                <a:srgbClr val="0057B8"/>
              </a:solidFill>
            </a:endParaRPr>
          </a:p>
        </p:txBody>
      </p:sp>
      <p:sp>
        <p:nvSpPr>
          <p:cNvPr id="4" name="CuadroTexto 3"/>
          <p:cNvSpPr txBox="1"/>
          <p:nvPr/>
        </p:nvSpPr>
        <p:spPr>
          <a:xfrm>
            <a:off x="7427555" y="662884"/>
            <a:ext cx="1585663"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Description of condition</a:t>
            </a:r>
          </a:p>
        </p:txBody>
      </p:sp>
      <p:sp>
        <p:nvSpPr>
          <p:cNvPr id="5" name="CuadroTexto 4"/>
          <p:cNvSpPr txBox="1"/>
          <p:nvPr/>
        </p:nvSpPr>
        <p:spPr>
          <a:xfrm>
            <a:off x="7738927" y="1721191"/>
            <a:ext cx="1274291" cy="923330"/>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Function of rotator cuff</a:t>
            </a:r>
          </a:p>
        </p:txBody>
      </p:sp>
      <p:sp>
        <p:nvSpPr>
          <p:cNvPr id="6" name="CuadroTexto 5"/>
          <p:cNvSpPr txBox="1"/>
          <p:nvPr/>
        </p:nvSpPr>
        <p:spPr>
          <a:xfrm>
            <a:off x="7648697" y="3129883"/>
            <a:ext cx="1454751" cy="553998"/>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500" b="1" dirty="0">
                <a:solidFill>
                  <a:srgbClr val="C00000"/>
                </a:solidFill>
                <a:latin typeface="Arial" charset="0"/>
                <a:ea typeface="ＭＳ Ｐゴシック" charset="0"/>
                <a:cs typeface="Arial" charset="0"/>
              </a:rPr>
              <a:t>Cause (controversy)</a:t>
            </a:r>
          </a:p>
        </p:txBody>
      </p:sp>
    </p:spTree>
    <p:extLst>
      <p:ext uri="{BB962C8B-B14F-4D97-AF65-F5344CB8AC3E}">
        <p14:creationId xmlns:p14="http://schemas.microsoft.com/office/powerpoint/2010/main" val="199888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989" y="718014"/>
            <a:ext cx="8632660" cy="3849436"/>
          </a:xfrm>
        </p:spPr>
        <p:txBody>
          <a:bodyPr>
            <a:noAutofit/>
          </a:bodyPr>
          <a:lstStyle/>
          <a:p>
            <a:r>
              <a:rPr lang="en-US" sz="1200" dirty="0" err="1"/>
              <a:t>Neer</a:t>
            </a:r>
            <a:r>
              <a:rPr lang="en-US" sz="1200" dirty="0"/>
              <a:t>[9] developed a staging system for description of impingement lesions of the shoulder. A stage I lesion involves edema and hemorrhage of the rotator cuff and is typically found in individuals younger than 25 years who are active in overhead athletics. The condition usually </a:t>
            </a:r>
            <a:r>
              <a:rPr lang="en-US" sz="1200" dirty="0" err="1"/>
              <a:t>reponds</a:t>
            </a:r>
            <a:r>
              <a:rPr lang="en-US" sz="1200" dirty="0"/>
              <a:t> to conservative treatment of rest, anti-inflammatory medication, and physical therapy. Stage II lesions usually occur in the 30s or 40s and represent the biologic response of fibrosis and thickening of the tendon after repeated episodes of mechanical impingement over time. The lesion also is treated conservatively, as in stage I, but attacks may recur. If symptoms persist despite adequate conservative management for more than 6 to 12 months, surgical intervention is warranted. Stage III lesions involve rotator cuff tears, biceps tendon rupture, and bone changes, and they rarely occur before age 40. Patients may present with pain, weakness, or supraspinatus atrophy, depending on the chronicity of the tear. Surgical treatment depends on the patient's age, loss of function, weakness, and pain.</a:t>
            </a:r>
          </a:p>
          <a:p>
            <a:r>
              <a:rPr lang="en-US" sz="1200" dirty="0"/>
              <a:t>Patients usually present to the clinician with a complaint of pain that has failed to resolve after a variable period. Pain can be sudden and incapacitating in cases of traumatic cuff tears, or more commonly it manifests as a dull ache in cases of chronic impingement. Pain usually is located over the anterior and lateral aspects of the shoulder and may radiate into the lateral deltoid. The pain may worsen with sleeping on the affected extremity and is exacerbated by overhead activity. Tenderness on palpation may be elicited over the greater tuberosity and long head of the biceps within the bicipital groove, indicating an associated biceps tendinitis. In cases with concomitant degenerative changes of the AC joint, there may be tenderness on palpation over the AC joint as an offending osteophyte impinges on the rotator cuff beneath.</a:t>
            </a:r>
          </a:p>
        </p:txBody>
      </p:sp>
      <p:sp>
        <p:nvSpPr>
          <p:cNvPr id="2" name="Título 1"/>
          <p:cNvSpPr>
            <a:spLocks noGrp="1"/>
          </p:cNvSpPr>
          <p:nvPr>
            <p:ph type="title"/>
          </p:nvPr>
        </p:nvSpPr>
        <p:spPr>
          <a:xfrm>
            <a:off x="473373" y="59969"/>
            <a:ext cx="6391072" cy="475909"/>
          </a:xfrm>
        </p:spPr>
        <p:txBody>
          <a:bodyPr>
            <a:noAutofit/>
          </a:bodyPr>
          <a:lstStyle/>
          <a:p>
            <a:r>
              <a:rPr lang="en-US" sz="2000" dirty="0">
                <a:solidFill>
                  <a:srgbClr val="0057B8"/>
                </a:solidFill>
              </a:rPr>
              <a:t>Shoulder Impingement and Rotator Cuff Tendinopathy (1400 words) Zoom (2 of 5)</a:t>
            </a:r>
            <a:endParaRPr lang="en-GB" sz="2000" dirty="0">
              <a:solidFill>
                <a:srgbClr val="0057B8"/>
              </a:solidFill>
            </a:endParaRPr>
          </a:p>
        </p:txBody>
      </p:sp>
      <p:sp>
        <p:nvSpPr>
          <p:cNvPr id="4" name="CuadroTexto 3"/>
          <p:cNvSpPr txBox="1"/>
          <p:nvPr/>
        </p:nvSpPr>
        <p:spPr>
          <a:xfrm>
            <a:off x="7760362" y="901638"/>
            <a:ext cx="941283"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Stages</a:t>
            </a:r>
          </a:p>
        </p:txBody>
      </p:sp>
      <p:sp>
        <p:nvSpPr>
          <p:cNvPr id="5" name="CuadroTexto 4"/>
          <p:cNvSpPr txBox="1"/>
          <p:nvPr/>
        </p:nvSpPr>
        <p:spPr>
          <a:xfrm>
            <a:off x="7677873" y="2367542"/>
            <a:ext cx="1325138"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Indication of surgery</a:t>
            </a:r>
          </a:p>
        </p:txBody>
      </p:sp>
      <p:sp>
        <p:nvSpPr>
          <p:cNvPr id="6" name="CuadroTexto 5"/>
          <p:cNvSpPr txBox="1"/>
          <p:nvPr/>
        </p:nvSpPr>
        <p:spPr>
          <a:xfrm>
            <a:off x="7760362" y="1701984"/>
            <a:ext cx="1287597"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Treatment</a:t>
            </a:r>
          </a:p>
        </p:txBody>
      </p:sp>
      <p:sp>
        <p:nvSpPr>
          <p:cNvPr id="7" name="CuadroTexto 6"/>
          <p:cNvSpPr txBox="1"/>
          <p:nvPr/>
        </p:nvSpPr>
        <p:spPr>
          <a:xfrm>
            <a:off x="7622716" y="3310097"/>
            <a:ext cx="1425243"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Signs &amp; symptoms</a:t>
            </a:r>
          </a:p>
        </p:txBody>
      </p:sp>
    </p:spTree>
    <p:extLst>
      <p:ext uri="{BB962C8B-B14F-4D97-AF65-F5344CB8AC3E}">
        <p14:creationId xmlns:p14="http://schemas.microsoft.com/office/powerpoint/2010/main" val="40108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6570" y="1143000"/>
            <a:ext cx="8584534" cy="3826042"/>
          </a:xfrm>
        </p:spPr>
        <p:txBody>
          <a:bodyPr>
            <a:normAutofit fontScale="92500" lnSpcReduction="10000"/>
          </a:bodyPr>
          <a:lstStyle/>
          <a:p>
            <a:r>
              <a:rPr lang="en-US" sz="1350" dirty="0"/>
              <a:t>The impingement sign as described by </a:t>
            </a:r>
            <a:r>
              <a:rPr lang="en-US" sz="1350" dirty="0" err="1"/>
              <a:t>Neer</a:t>
            </a:r>
            <a:r>
              <a:rPr lang="en-US" sz="1350" dirty="0"/>
              <a:t>[9] ( Fig. 40-14 ) is useful in the diagnosis of rotator cuff tendinopathy. The patient often describes a catch as the arm is brought into the overhead position. The patient may be observed to raise the arm by abduction and external rotation to clear the greater tuberosity of the acromion, bypassing the painful area. A typical painful arc usually occurs between 70 degrees and 110 degrees of abduction. </a:t>
            </a:r>
            <a:r>
              <a:rPr lang="en-US" sz="1350" dirty="0" err="1"/>
              <a:t>Neer</a:t>
            </a:r>
            <a:r>
              <a:rPr lang="en-US" sz="1350" dirty="0"/>
              <a:t>[9] also described an impingement test that involves injection of lidocaine into the </a:t>
            </a:r>
            <a:r>
              <a:rPr lang="en-US" sz="1350" dirty="0" err="1"/>
              <a:t>subacromial</a:t>
            </a:r>
            <a:r>
              <a:rPr lang="en-US" sz="1350" dirty="0"/>
              <a:t> bursa. Relief of pain is a positive impingement test result and usually indicates rotator cuff origin of the shoulder pain.</a:t>
            </a:r>
          </a:p>
          <a:p>
            <a:r>
              <a:rPr lang="en-US" sz="1350" dirty="0"/>
              <a:t>Figure 40-14  The impingement sign is elicited by forced forward elevation of the arm. Pain results as the greater tuberosity impinges on the acromion. The examiner's hand prevents scapular rotation. This maneuver may be positive in other periarticular disorders.  (From </a:t>
            </a:r>
            <a:r>
              <a:rPr lang="en-US" sz="1350" dirty="0" err="1"/>
              <a:t>Neer</a:t>
            </a:r>
            <a:r>
              <a:rPr lang="en-US" sz="1350" dirty="0"/>
              <a:t> CS II: Impingement lesions. </a:t>
            </a:r>
            <a:r>
              <a:rPr lang="en-US" sz="1350" dirty="0" err="1"/>
              <a:t>Clin</a:t>
            </a:r>
            <a:r>
              <a:rPr lang="en-US" sz="1350" dirty="0"/>
              <a:t> </a:t>
            </a:r>
            <a:r>
              <a:rPr lang="en-US" sz="1350" dirty="0" err="1"/>
              <a:t>Orthop</a:t>
            </a:r>
            <a:r>
              <a:rPr lang="en-US" sz="1350" dirty="0"/>
              <a:t> 173:70, 1983.) </a:t>
            </a:r>
          </a:p>
          <a:p>
            <a:r>
              <a:rPr lang="en-US" sz="1350" dirty="0"/>
              <a:t>Radiographs in the early stages of cuff tendinopathy may be normal or may reveal a hooked acromion. As the disease progresses, there may be some sclerosis, cyst formation, and sclerosis of the anterior third of the acromion and the greater tuberosity. An anterior acromial traction spur may appear on the undersurface of the acromion lateral to the AC joint and represents contracture of the </a:t>
            </a:r>
            <a:r>
              <a:rPr lang="en-US" sz="1350" dirty="0" err="1"/>
              <a:t>coracoacromial</a:t>
            </a:r>
            <a:r>
              <a:rPr lang="en-US" sz="1350" dirty="0"/>
              <a:t> ligament. Late radiographic findings include narrowing of the </a:t>
            </a:r>
            <a:r>
              <a:rPr lang="en-US" sz="1350" dirty="0" err="1"/>
              <a:t>acromiohumeral</a:t>
            </a:r>
            <a:r>
              <a:rPr lang="en-US" sz="1350" dirty="0"/>
              <a:t> gap, superior subluxation of the humeral head in relation to the glenoid, and erosive changes of the anterior acromion.[70] Arthrography, MRI, and ultrasound may be helpful in diagnosing a full-thickness tear of the rotator cuff in association with stage III disease. In some cases of chronic large rotator cuff tears, proximal migration of the humeral head leads to a pattern of degenerative arthritis termed cuff-tear </a:t>
            </a:r>
            <a:r>
              <a:rPr lang="en-US" sz="1350" dirty="0" err="1"/>
              <a:t>arthropathy</a:t>
            </a:r>
            <a:r>
              <a:rPr lang="en-US" sz="1350" dirty="0"/>
              <a:t>.</a:t>
            </a:r>
          </a:p>
        </p:txBody>
      </p:sp>
      <p:sp>
        <p:nvSpPr>
          <p:cNvPr id="2" name="Título 1"/>
          <p:cNvSpPr>
            <a:spLocks noGrp="1"/>
          </p:cNvSpPr>
          <p:nvPr>
            <p:ph type="title"/>
          </p:nvPr>
        </p:nvSpPr>
        <p:spPr>
          <a:xfrm>
            <a:off x="466932" y="493204"/>
            <a:ext cx="6391072" cy="475909"/>
          </a:xfrm>
        </p:spPr>
        <p:txBody>
          <a:bodyPr>
            <a:noAutofit/>
          </a:bodyPr>
          <a:lstStyle/>
          <a:p>
            <a:r>
              <a:rPr lang="en-US" sz="2000" dirty="0">
                <a:solidFill>
                  <a:srgbClr val="0057B8"/>
                </a:solidFill>
              </a:rPr>
              <a:t>Shoulder Impingement and Rotator Cuff Tendinopathy (1400 words) Zoom (3 of 5)</a:t>
            </a:r>
            <a:endParaRPr lang="en-GB" sz="2000" dirty="0">
              <a:solidFill>
                <a:srgbClr val="0057B8"/>
              </a:solidFill>
            </a:endParaRPr>
          </a:p>
        </p:txBody>
      </p:sp>
      <p:sp>
        <p:nvSpPr>
          <p:cNvPr id="4" name="CuadroTexto 3"/>
          <p:cNvSpPr txBox="1"/>
          <p:nvPr/>
        </p:nvSpPr>
        <p:spPr>
          <a:xfrm>
            <a:off x="7363082" y="795227"/>
            <a:ext cx="1705233"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Impingement sign</a:t>
            </a:r>
          </a:p>
        </p:txBody>
      </p:sp>
      <p:sp>
        <p:nvSpPr>
          <p:cNvPr id="5" name="CuadroTexto 4"/>
          <p:cNvSpPr txBox="1"/>
          <p:nvPr/>
        </p:nvSpPr>
        <p:spPr>
          <a:xfrm>
            <a:off x="7366396" y="2135827"/>
            <a:ext cx="1777604"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Impingement sign figure</a:t>
            </a:r>
          </a:p>
        </p:txBody>
      </p:sp>
      <p:sp>
        <p:nvSpPr>
          <p:cNvPr id="6" name="CuadroTexto 5"/>
          <p:cNvSpPr txBox="1"/>
          <p:nvPr/>
        </p:nvSpPr>
        <p:spPr>
          <a:xfrm>
            <a:off x="7889849" y="4161481"/>
            <a:ext cx="1069524"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Imaging</a:t>
            </a:r>
          </a:p>
        </p:txBody>
      </p:sp>
    </p:spTree>
    <p:extLst>
      <p:ext uri="{BB962C8B-B14F-4D97-AF65-F5344CB8AC3E}">
        <p14:creationId xmlns:p14="http://schemas.microsoft.com/office/powerpoint/2010/main" val="71427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4427" y="1171507"/>
            <a:ext cx="8334171" cy="3506360"/>
          </a:xfrm>
        </p:spPr>
        <p:txBody>
          <a:bodyPr>
            <a:normAutofit fontScale="92500" lnSpcReduction="10000"/>
          </a:bodyPr>
          <a:lstStyle/>
          <a:p>
            <a:r>
              <a:rPr lang="en-US" sz="1350" dirty="0"/>
              <a:t>The choice of treatment and frequently its result are functions of the stage of the impingement and response to pain. In stage I disease, in which there is little mechanical impingement, most patients respond to rest. It is important not to immobilize the shoulder for any period because contraction of the shoulder capsule and periarticular structures can produce an adhesive capsulitis. After a period of rest, a progressive program of stretching and strengthening exercises generally restores the shoulder to normal function. Use of aspirin and other nonsteroidal anti-inflammatory drugs (NSAIDs) may shorten the symptomatic period. Modalities such as ultrasound, </a:t>
            </a:r>
            <a:r>
              <a:rPr lang="en-US" sz="1350" dirty="0" err="1"/>
              <a:t>neuroprobe</a:t>
            </a:r>
            <a:r>
              <a:rPr lang="en-US" sz="1350" dirty="0"/>
              <a:t>, and transcutaneous electrical nerve stimulation generally are not helpful. Patients with stage I and II disease may have a dramatic response to local injection of </a:t>
            </a:r>
            <a:r>
              <a:rPr lang="en-US" sz="1350" dirty="0" err="1"/>
              <a:t>glucocorticosteroids</a:t>
            </a:r>
            <a:r>
              <a:rPr lang="en-US" sz="1350" dirty="0"/>
              <a:t> and local anesthetic agents. For stage II disease in which there is fibrosis and thickening anteriorly, it is frequently better to inject through a posterior approach. We prefer a combination of 3 mL of 1% lidocaine (Xylocaine), 3 mL of 0.5% bupivacaine, and 20 mg of triamcinolone. This injection combines a short-acting anesthetic to help confirm the diagnosis, a longer acting anesthetic for analgesic purposes, and a steroid preparation in a depot form.</a:t>
            </a:r>
          </a:p>
          <a:p>
            <a:r>
              <a:rPr lang="en-US" sz="1350" dirty="0"/>
              <a:t>An integrated program of occupational and physical therapy often precludes the need for surgery in patients with stage II disease. Job modification for individuals with impingement syndrome caused by overuse may alleviate symptoms. More businesses are becoming aware of the cost savings associated with proper job ergonomics. [71] [72]</a:t>
            </a:r>
          </a:p>
        </p:txBody>
      </p:sp>
      <p:sp>
        <p:nvSpPr>
          <p:cNvPr id="2" name="Título 1"/>
          <p:cNvSpPr>
            <a:spLocks noGrp="1"/>
          </p:cNvSpPr>
          <p:nvPr>
            <p:ph type="title"/>
          </p:nvPr>
        </p:nvSpPr>
        <p:spPr>
          <a:xfrm>
            <a:off x="695532" y="553814"/>
            <a:ext cx="6391072" cy="70204"/>
          </a:xfrm>
        </p:spPr>
        <p:txBody>
          <a:bodyPr>
            <a:noAutofit/>
          </a:bodyPr>
          <a:lstStyle/>
          <a:p>
            <a:r>
              <a:rPr lang="en-US" sz="2000" dirty="0">
                <a:solidFill>
                  <a:srgbClr val="0057B8"/>
                </a:solidFill>
              </a:rPr>
              <a:t>Shoulder Impingement and Rotator Cuff Tendinopathy (1400 words) Zoom (4 of 5)</a:t>
            </a:r>
            <a:endParaRPr lang="en-GB" sz="2000" dirty="0">
              <a:solidFill>
                <a:srgbClr val="0057B8"/>
              </a:solidFill>
            </a:endParaRPr>
          </a:p>
        </p:txBody>
      </p:sp>
      <p:sp>
        <p:nvSpPr>
          <p:cNvPr id="4" name="CuadroTexto 3"/>
          <p:cNvSpPr txBox="1"/>
          <p:nvPr/>
        </p:nvSpPr>
        <p:spPr>
          <a:xfrm>
            <a:off x="7388602" y="1016784"/>
            <a:ext cx="1590218"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Treatment options</a:t>
            </a:r>
          </a:p>
        </p:txBody>
      </p:sp>
      <p:sp>
        <p:nvSpPr>
          <p:cNvPr id="5" name="CuadroTexto 4"/>
          <p:cNvSpPr txBox="1"/>
          <p:nvPr/>
        </p:nvSpPr>
        <p:spPr>
          <a:xfrm>
            <a:off x="7531937" y="3396171"/>
            <a:ext cx="1437087" cy="646331"/>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Treatment (PT &amp; OT)</a:t>
            </a:r>
          </a:p>
        </p:txBody>
      </p:sp>
    </p:spTree>
    <p:extLst>
      <p:ext uri="{BB962C8B-B14F-4D97-AF65-F5344CB8AC3E}">
        <p14:creationId xmlns:p14="http://schemas.microsoft.com/office/powerpoint/2010/main" val="364599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8759" y="1130969"/>
            <a:ext cx="8512344" cy="3814011"/>
          </a:xfrm>
        </p:spPr>
        <p:txBody>
          <a:bodyPr>
            <a:normAutofit fontScale="92500" lnSpcReduction="10000"/>
          </a:bodyPr>
          <a:lstStyle/>
          <a:p>
            <a:r>
              <a:rPr lang="en-US" sz="1350" dirty="0"/>
              <a:t>The initial rehabilitation in stage II impingement is the cessation of repetitive overhand activity. Ice, NSAIDs, and local injections also may be beneficial. Initial physical therapy includes passive, active assisted, and active range of motion combined with stretching and mobilization exercises to prevent contracture. As pain and inflammation subside, isometric or isotonic exercises are used to strengthen the rotator cuff musculature. Isokinetic training at variable speeds and in variable positions is instituted before returning the patient to full activity. For patients with a job-related injury, it is crucial to review and modify job mechanics to prevent recurrent episodes that can cause further disability and may precipitate the need for surgery.[71]</a:t>
            </a:r>
          </a:p>
          <a:p>
            <a:r>
              <a:rPr lang="en-US" sz="1350" dirty="0" err="1"/>
              <a:t>Neer</a:t>
            </a:r>
            <a:r>
              <a:rPr lang="en-US" sz="1350" dirty="0"/>
              <a:t>[19] suggested that a patient with refractory stage II disease may respond to division of the </a:t>
            </a:r>
            <a:r>
              <a:rPr lang="en-US" sz="1350" dirty="0" err="1"/>
              <a:t>coracoacromial</a:t>
            </a:r>
            <a:r>
              <a:rPr lang="en-US" sz="1350" dirty="0"/>
              <a:t> ligament and </a:t>
            </a:r>
            <a:r>
              <a:rPr lang="en-US" sz="1350" dirty="0" err="1"/>
              <a:t>bursectomy</a:t>
            </a:r>
            <a:r>
              <a:rPr lang="en-US" sz="1350" dirty="0"/>
              <a:t> of the </a:t>
            </a:r>
            <a:r>
              <a:rPr lang="en-US" sz="1350" dirty="0" err="1"/>
              <a:t>subacromial</a:t>
            </a:r>
            <a:r>
              <a:rPr lang="en-US" sz="1350" dirty="0"/>
              <a:t> bursa. </a:t>
            </a:r>
            <a:r>
              <a:rPr lang="en-US" sz="1350" dirty="0" err="1"/>
              <a:t>Neer's</a:t>
            </a:r>
            <a:r>
              <a:rPr lang="en-US" sz="1350" dirty="0"/>
              <a:t> description of open anterior </a:t>
            </a:r>
            <a:r>
              <a:rPr lang="en-US" sz="1350" dirty="0" err="1"/>
              <a:t>acromioplasty</a:t>
            </a:r>
            <a:r>
              <a:rPr lang="en-US" sz="1350" dirty="0"/>
              <a:t> has become accepted as the procedure of choice for stage II and III impingement lesions, with many investigators reporting high success rates in treating impingement syndrome and rotator cuff tears. [73] [74] [75] [76] Reported results show good and excellent relief of symptoms in 71% to 87% of patients treated by the open surgical procedure. [77] [78] [79] [80]</a:t>
            </a:r>
          </a:p>
          <a:p>
            <a:r>
              <a:rPr lang="en-US" sz="1350" dirty="0"/>
              <a:t>In 1985, </a:t>
            </a:r>
            <a:r>
              <a:rPr lang="en-US" sz="1350" dirty="0" err="1"/>
              <a:t>Ellman</a:t>
            </a:r>
            <a:r>
              <a:rPr lang="en-US" sz="1350" dirty="0"/>
              <a:t>[45] described the technique of arthroscopic </a:t>
            </a:r>
            <a:r>
              <a:rPr lang="en-US" sz="1350" dirty="0" err="1"/>
              <a:t>subacromial</a:t>
            </a:r>
            <a:r>
              <a:rPr lang="en-US" sz="1350" dirty="0"/>
              <a:t> decompression. His initial results[46] and the results of others are comparable to those of open surgical techniques. [47] [81] Arthroscopic </a:t>
            </a:r>
            <a:r>
              <a:rPr lang="en-US" sz="1350" dirty="0" err="1"/>
              <a:t>subacromial</a:t>
            </a:r>
            <a:r>
              <a:rPr lang="en-US" sz="1350" dirty="0"/>
              <a:t> decompression has become a widely accepted treatment for refractory stage II and III impingement lesions. The procedure can be done as outpatient surgery, and because no deltoid is detached as with the open technique, the procedure facilitates rehabilitation and overall recovery rates.</a:t>
            </a:r>
            <a:endParaRPr lang="en-GB" sz="1350" dirty="0"/>
          </a:p>
        </p:txBody>
      </p:sp>
      <p:sp>
        <p:nvSpPr>
          <p:cNvPr id="2" name="Título 1"/>
          <p:cNvSpPr>
            <a:spLocks noGrp="1"/>
          </p:cNvSpPr>
          <p:nvPr>
            <p:ph type="title"/>
          </p:nvPr>
        </p:nvSpPr>
        <p:spPr>
          <a:xfrm>
            <a:off x="670818" y="501289"/>
            <a:ext cx="6391072" cy="475909"/>
          </a:xfrm>
        </p:spPr>
        <p:txBody>
          <a:bodyPr>
            <a:noAutofit/>
          </a:bodyPr>
          <a:lstStyle/>
          <a:p>
            <a:r>
              <a:rPr lang="en-US" sz="2000" dirty="0">
                <a:solidFill>
                  <a:srgbClr val="0057B8"/>
                </a:solidFill>
              </a:rPr>
              <a:t>Shoulder Impingement and Rotator Cuff Tendinopathy (1400 words) Zoom (5 of 5)</a:t>
            </a:r>
            <a:endParaRPr lang="en-GB" sz="2000" dirty="0">
              <a:solidFill>
                <a:srgbClr val="0057B8"/>
              </a:solidFill>
            </a:endParaRPr>
          </a:p>
        </p:txBody>
      </p:sp>
      <p:sp>
        <p:nvSpPr>
          <p:cNvPr id="4" name="CuadroTexto 3"/>
          <p:cNvSpPr txBox="1"/>
          <p:nvPr/>
        </p:nvSpPr>
        <p:spPr>
          <a:xfrm>
            <a:off x="6417485" y="1456587"/>
            <a:ext cx="2416111"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Treatment (PT &amp; OT)</a:t>
            </a:r>
          </a:p>
        </p:txBody>
      </p:sp>
      <p:sp>
        <p:nvSpPr>
          <p:cNvPr id="5" name="CuadroTexto 4"/>
          <p:cNvSpPr txBox="1"/>
          <p:nvPr/>
        </p:nvSpPr>
        <p:spPr>
          <a:xfrm>
            <a:off x="6417485" y="2679357"/>
            <a:ext cx="2377639"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Treatment (Surgery)</a:t>
            </a:r>
          </a:p>
        </p:txBody>
      </p:sp>
      <p:sp>
        <p:nvSpPr>
          <p:cNvPr id="6" name="CuadroTexto 5"/>
          <p:cNvSpPr txBox="1"/>
          <p:nvPr/>
        </p:nvSpPr>
        <p:spPr>
          <a:xfrm>
            <a:off x="6341033" y="3832140"/>
            <a:ext cx="2377639"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Treatment (Surgery)</a:t>
            </a:r>
          </a:p>
        </p:txBody>
      </p:sp>
    </p:spTree>
    <p:extLst>
      <p:ext uri="{BB962C8B-B14F-4D97-AF65-F5344CB8AC3E}">
        <p14:creationId xmlns:p14="http://schemas.microsoft.com/office/powerpoint/2010/main" val="87711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5003" y="1873613"/>
            <a:ext cx="7739062" cy="1036804"/>
          </a:xfrm>
        </p:spPr>
        <p:txBody>
          <a:bodyPr>
            <a:normAutofit/>
          </a:bodyPr>
          <a:lstStyle/>
          <a:p>
            <a:r>
              <a:rPr lang="es-ES" dirty="0"/>
              <a:t>2. </a:t>
            </a:r>
            <a:r>
              <a:rPr lang="en-GB" dirty="0">
                <a:solidFill>
                  <a:srgbClr val="0057B8"/>
                </a:solidFill>
              </a:rPr>
              <a:t>Divide text into bullet points and sub-bullets</a:t>
            </a:r>
            <a:endParaRPr lang="es-ES" dirty="0">
              <a:solidFill>
                <a:srgbClr val="0057B8"/>
              </a:solidFill>
            </a:endParaRPr>
          </a:p>
        </p:txBody>
      </p:sp>
    </p:spTree>
    <p:extLst>
      <p:ext uri="{BB962C8B-B14F-4D97-AF65-F5344CB8AC3E}">
        <p14:creationId xmlns:p14="http://schemas.microsoft.com/office/powerpoint/2010/main" val="225393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477" y="671095"/>
            <a:ext cx="8763566" cy="3801310"/>
          </a:xfrm>
        </p:spPr>
        <p:txBody>
          <a:bodyPr>
            <a:noAutofit/>
          </a:bodyPr>
          <a:lstStyle/>
          <a:p>
            <a:pPr marL="287993">
              <a:spcAft>
                <a:spcPts val="0"/>
              </a:spcAft>
            </a:pPr>
            <a:r>
              <a:rPr lang="en-US" sz="400" dirty="0"/>
              <a:t>One of the most common </a:t>
            </a:r>
            <a:r>
              <a:rPr lang="en-US" sz="400" dirty="0" err="1"/>
              <a:t>nontraumatic</a:t>
            </a:r>
            <a:r>
              <a:rPr lang="en-US" sz="400" dirty="0"/>
              <a:t> causes of shoulder pain is impingement with rotator cuff tendinopathy. </a:t>
            </a:r>
          </a:p>
          <a:p>
            <a:pPr marL="287993">
              <a:spcAft>
                <a:spcPts val="0"/>
              </a:spcAft>
            </a:pPr>
            <a:r>
              <a:rPr lang="en-US" sz="400" dirty="0"/>
              <a:t>In 1972, </a:t>
            </a:r>
            <a:r>
              <a:rPr lang="en-US" sz="400" dirty="0" err="1"/>
              <a:t>Neer</a:t>
            </a:r>
            <a:r>
              <a:rPr lang="en-US" sz="400" dirty="0"/>
              <a:t>[9] described his results of 100 anatomic shoulder dissections and coined the term impingement syndrome. </a:t>
            </a:r>
          </a:p>
          <a:p>
            <a:pPr marL="287993">
              <a:spcAft>
                <a:spcPts val="0"/>
              </a:spcAft>
            </a:pPr>
            <a:r>
              <a:rPr lang="en-US" sz="400" dirty="0"/>
              <a:t>Impingement may be defined as the encroachment of the acromion, </a:t>
            </a:r>
            <a:r>
              <a:rPr lang="en-US" sz="400" dirty="0" err="1"/>
              <a:t>coracoacromial</a:t>
            </a:r>
            <a:r>
              <a:rPr lang="en-US" sz="400" dirty="0"/>
              <a:t> ligament, coracoid process, or AC joint on the rotator cuff as it passes beneath them during </a:t>
            </a:r>
            <a:r>
              <a:rPr lang="en-US" sz="400" dirty="0" err="1"/>
              <a:t>glenohumeral</a:t>
            </a:r>
            <a:r>
              <a:rPr lang="en-US" sz="400" dirty="0"/>
              <a:t> motion. </a:t>
            </a:r>
          </a:p>
          <a:p>
            <a:pPr marL="287993">
              <a:spcAft>
                <a:spcPts val="0"/>
              </a:spcAft>
            </a:pPr>
            <a:r>
              <a:rPr lang="en-US" sz="400" dirty="0"/>
              <a:t>The function of the posterior rotator cuff is to abduct and externally rotate the </a:t>
            </a:r>
            <a:r>
              <a:rPr lang="en-US" sz="400" dirty="0" err="1"/>
              <a:t>humerus</a:t>
            </a:r>
            <a:r>
              <a:rPr lang="en-US" sz="400" dirty="0"/>
              <a:t>. </a:t>
            </a:r>
          </a:p>
          <a:p>
            <a:pPr marL="287993">
              <a:spcAft>
                <a:spcPts val="0"/>
              </a:spcAft>
            </a:pPr>
            <a:r>
              <a:rPr lang="en-US" sz="400" dirty="0"/>
              <a:t>The cuff with the biceps tendon serves as a humeral head depressor to maintain the head centered within the glenoid fossa as the cuff and deltoid elevate the arm. [58] [59] [60]</a:t>
            </a:r>
          </a:p>
          <a:p>
            <a:pPr marL="287993">
              <a:spcAft>
                <a:spcPts val="0"/>
              </a:spcAft>
            </a:pPr>
            <a:r>
              <a:rPr lang="en-US" sz="400" dirty="0"/>
              <a:t>Controversy continues, however, as to the exact cause of impingement—whether it is a primary, intrinsic, degenerative event within the tendon with superior migration of the head on arm elevation and secondary impingement on the acromion or a purely mechanical attrition of the tendon with primary impingement against the acromion. </a:t>
            </a:r>
          </a:p>
          <a:p>
            <a:pPr marL="287993">
              <a:spcAft>
                <a:spcPts val="0"/>
              </a:spcAft>
            </a:pPr>
            <a:r>
              <a:rPr lang="en-US" sz="400" dirty="0"/>
              <a:t>The mechanical impingement of the rotator cuff may be influenced by variations in the shape and slope of the acromion. [61] [62] </a:t>
            </a:r>
          </a:p>
          <a:p>
            <a:pPr marL="287993">
              <a:spcAft>
                <a:spcPts val="0"/>
              </a:spcAft>
            </a:pPr>
            <a:r>
              <a:rPr lang="en-US" sz="400" dirty="0"/>
              <a:t>The supraspinatus outlet may become narrowed from proliferative spur formation of the acromion or degenerative changes of the AC joint. </a:t>
            </a:r>
          </a:p>
          <a:p>
            <a:pPr marL="287993">
              <a:spcAft>
                <a:spcPts val="0"/>
              </a:spcAft>
            </a:pPr>
            <a:r>
              <a:rPr lang="en-US" sz="400" dirty="0"/>
              <a:t>These changes, along with intrinsic degenerative changes of the rotator cuff, may lead to rotator cuff tear, but the exact pathogenesis remains controversial. </a:t>
            </a:r>
          </a:p>
          <a:p>
            <a:pPr marL="287993">
              <a:spcAft>
                <a:spcPts val="0"/>
              </a:spcAft>
            </a:pPr>
            <a:r>
              <a:rPr lang="en-US" sz="400" dirty="0"/>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400" dirty="0" err="1"/>
              <a:t>coracoacromial</a:t>
            </a:r>
            <a:r>
              <a:rPr lang="en-US" sz="400" dirty="0"/>
              <a:t> arch are caused by the cuff lesions or are a cause of the lesions themselves.</a:t>
            </a:r>
          </a:p>
          <a:p>
            <a:pPr marL="287993">
              <a:spcAft>
                <a:spcPts val="0"/>
              </a:spcAft>
            </a:pPr>
            <a:r>
              <a:rPr lang="en-US" sz="400" dirty="0" err="1"/>
              <a:t>Neer</a:t>
            </a:r>
            <a:r>
              <a:rPr lang="en-US" sz="400" dirty="0"/>
              <a:t>[9] developed a staging system for description of impingement lesions of the shoulder. </a:t>
            </a:r>
          </a:p>
          <a:p>
            <a:pPr marL="287993">
              <a:spcAft>
                <a:spcPts val="0"/>
              </a:spcAft>
            </a:pPr>
            <a:r>
              <a:rPr lang="en-US" sz="400" dirty="0"/>
              <a:t>A stage I lesion involves edema and hemorrhage of the rotator cuff and is typically found in individuals younger than 25 years who are active in overhead athletics. </a:t>
            </a:r>
          </a:p>
          <a:p>
            <a:pPr marL="287993">
              <a:spcAft>
                <a:spcPts val="0"/>
              </a:spcAft>
            </a:pPr>
            <a:r>
              <a:rPr lang="en-US" sz="400" dirty="0"/>
              <a:t>The condition usually </a:t>
            </a:r>
            <a:r>
              <a:rPr lang="en-US" sz="400" dirty="0" err="1"/>
              <a:t>reponds</a:t>
            </a:r>
            <a:r>
              <a:rPr lang="en-US" sz="400" dirty="0"/>
              <a:t> to conservative treatment of rest, anti-inflammatory medication, and physical therapy. </a:t>
            </a:r>
          </a:p>
          <a:p>
            <a:pPr marL="287993">
              <a:spcAft>
                <a:spcPts val="0"/>
              </a:spcAft>
            </a:pPr>
            <a:r>
              <a:rPr lang="en-US" sz="400" dirty="0"/>
              <a:t>Stage II lesions usually occur in the 30s or 40s and represent the biologic response of fibrosis and thickening of the tendon after repeated episodes of mechanical impingement over time. </a:t>
            </a:r>
          </a:p>
          <a:p>
            <a:pPr marL="287993">
              <a:spcAft>
                <a:spcPts val="0"/>
              </a:spcAft>
            </a:pPr>
            <a:r>
              <a:rPr lang="en-US" sz="400" dirty="0"/>
              <a:t>The lesion also is treated conservatively, as in stage I, but attacks may recur. </a:t>
            </a:r>
          </a:p>
          <a:p>
            <a:pPr marL="287993">
              <a:spcAft>
                <a:spcPts val="0"/>
              </a:spcAft>
            </a:pPr>
            <a:r>
              <a:rPr lang="en-US" sz="400" dirty="0"/>
              <a:t>If symptoms persist despite adequate conservative management for more than 6 to 12 months, surgical intervention is warranted. </a:t>
            </a:r>
          </a:p>
          <a:p>
            <a:pPr marL="287993">
              <a:spcAft>
                <a:spcPts val="0"/>
              </a:spcAft>
            </a:pPr>
            <a:r>
              <a:rPr lang="en-US" sz="400" dirty="0"/>
              <a:t>Stage III lesions involve rotator cuff tears, biceps tendon rupture, and bone changes, and they rarely occur before age 40. </a:t>
            </a:r>
          </a:p>
          <a:p>
            <a:pPr marL="287993">
              <a:spcAft>
                <a:spcPts val="0"/>
              </a:spcAft>
            </a:pPr>
            <a:r>
              <a:rPr lang="en-US" sz="400" dirty="0"/>
              <a:t>Patients may present with pain, weakness, or supraspinatus atrophy, depending on the chronicity of the tear. </a:t>
            </a:r>
          </a:p>
          <a:p>
            <a:pPr marL="287993">
              <a:spcAft>
                <a:spcPts val="0"/>
              </a:spcAft>
            </a:pPr>
            <a:r>
              <a:rPr lang="en-US" sz="400" dirty="0"/>
              <a:t>Surgical treatment depends on the patient's age, loss of function, weakness, and pain.</a:t>
            </a:r>
          </a:p>
          <a:p>
            <a:pPr marL="287993">
              <a:spcAft>
                <a:spcPts val="0"/>
              </a:spcAft>
            </a:pPr>
            <a:r>
              <a:rPr lang="en-US" sz="400" dirty="0"/>
              <a:t>Patients usually present to the clinician with a complaint of pain that has failed to resolve after a variable period. </a:t>
            </a:r>
          </a:p>
          <a:p>
            <a:pPr marL="287993">
              <a:spcAft>
                <a:spcPts val="0"/>
              </a:spcAft>
            </a:pPr>
            <a:r>
              <a:rPr lang="en-US" sz="400" dirty="0"/>
              <a:t>Pain can be sudden and incapacitating in cases of traumatic cuff tears, or more commonly it manifests as a dull ache in cases of chronic impingement. </a:t>
            </a:r>
          </a:p>
          <a:p>
            <a:pPr marL="287993">
              <a:spcAft>
                <a:spcPts val="0"/>
              </a:spcAft>
            </a:pPr>
            <a:r>
              <a:rPr lang="en-US" sz="400" dirty="0"/>
              <a:t>Pain usually is located over the anterior and lateral aspects of the shoulder and may radiate into the lateral deltoid. </a:t>
            </a:r>
          </a:p>
          <a:p>
            <a:pPr marL="287993">
              <a:spcAft>
                <a:spcPts val="0"/>
              </a:spcAft>
            </a:pPr>
            <a:r>
              <a:rPr lang="en-US" sz="400" dirty="0"/>
              <a:t>The pain may worsen with sleeping on the affected extremity and is exacerbated by overhead activity. </a:t>
            </a:r>
          </a:p>
          <a:p>
            <a:pPr marL="287993">
              <a:spcAft>
                <a:spcPts val="0"/>
              </a:spcAft>
            </a:pPr>
            <a:r>
              <a:rPr lang="en-US" sz="400" dirty="0"/>
              <a:t>Tenderness on palpation may be elicited over the greater tuberosity and long head of the biceps within the bicipital groove, indicating an associated biceps tendinitis. </a:t>
            </a:r>
          </a:p>
          <a:p>
            <a:pPr marL="287993">
              <a:spcAft>
                <a:spcPts val="0"/>
              </a:spcAft>
            </a:pPr>
            <a:r>
              <a:rPr lang="en-US" sz="400" dirty="0"/>
              <a:t>In cases with concomitant degenerative changes of the AC joint, there may be tenderness on palpation over the AC joint as an offending osteophyte impinges on the rotator cuff beneath.</a:t>
            </a:r>
          </a:p>
          <a:p>
            <a:pPr marL="287993">
              <a:spcAft>
                <a:spcPts val="0"/>
              </a:spcAft>
            </a:pPr>
            <a:r>
              <a:rPr lang="en-US" sz="400" dirty="0"/>
              <a:t>The impingement sign as described by </a:t>
            </a:r>
            <a:r>
              <a:rPr lang="en-US" sz="400" dirty="0" err="1"/>
              <a:t>Neer</a:t>
            </a:r>
            <a:r>
              <a:rPr lang="en-US" sz="400" dirty="0"/>
              <a:t>[9] ( Fig. 40-14 ) is useful in the diagnosis of rotator cuff tendinopathy. </a:t>
            </a:r>
          </a:p>
          <a:p>
            <a:pPr marL="287993">
              <a:spcAft>
                <a:spcPts val="0"/>
              </a:spcAft>
            </a:pPr>
            <a:r>
              <a:rPr lang="en-US" sz="400" dirty="0"/>
              <a:t>The patient often describes a catch as the arm is brought into the overhead position. </a:t>
            </a:r>
          </a:p>
          <a:p>
            <a:pPr marL="287993">
              <a:spcAft>
                <a:spcPts val="0"/>
              </a:spcAft>
            </a:pPr>
            <a:r>
              <a:rPr lang="en-US" sz="400" dirty="0"/>
              <a:t>The patient may be observed to raise the arm by abduction and external rotation to clear the greater tuberosity of the acromion, bypassing the painful area. </a:t>
            </a:r>
          </a:p>
          <a:p>
            <a:pPr marL="287993">
              <a:spcAft>
                <a:spcPts val="0"/>
              </a:spcAft>
            </a:pPr>
            <a:r>
              <a:rPr lang="en-US" sz="400" dirty="0"/>
              <a:t>A typical painful arc usually occurs between 70 degrees and 110 degrees of abduction. </a:t>
            </a:r>
          </a:p>
          <a:p>
            <a:pPr marL="287993">
              <a:spcAft>
                <a:spcPts val="0"/>
              </a:spcAft>
            </a:pPr>
            <a:r>
              <a:rPr lang="en-US" sz="400" dirty="0" err="1"/>
              <a:t>Neer</a:t>
            </a:r>
            <a:r>
              <a:rPr lang="en-US" sz="400" dirty="0"/>
              <a:t>[9] also described an impingement test that involves injection of lidocaine into the </a:t>
            </a:r>
            <a:r>
              <a:rPr lang="en-US" sz="400" dirty="0" err="1"/>
              <a:t>subacromial</a:t>
            </a:r>
            <a:r>
              <a:rPr lang="en-US" sz="400" dirty="0"/>
              <a:t> bursa. </a:t>
            </a:r>
          </a:p>
          <a:p>
            <a:pPr marL="287993">
              <a:spcAft>
                <a:spcPts val="0"/>
              </a:spcAft>
            </a:pPr>
            <a:r>
              <a:rPr lang="en-US" sz="400" dirty="0"/>
              <a:t>Relief of pain is a positive impingement test result and usually indicates rotator cuff origin of the shoulder pain.</a:t>
            </a:r>
          </a:p>
          <a:p>
            <a:pPr marL="287993">
              <a:spcAft>
                <a:spcPts val="0"/>
              </a:spcAft>
            </a:pPr>
            <a:r>
              <a:rPr lang="en-US" sz="400" dirty="0"/>
              <a:t>Figure 40-14  The impingement sign is elicited by forced forward elevation of the arm. </a:t>
            </a:r>
          </a:p>
          <a:p>
            <a:pPr marL="287993">
              <a:spcAft>
                <a:spcPts val="0"/>
              </a:spcAft>
            </a:pPr>
            <a:r>
              <a:rPr lang="en-US" sz="400" dirty="0"/>
              <a:t>Pain results as the greater tuberosity impinges on the acromion. </a:t>
            </a:r>
          </a:p>
          <a:p>
            <a:pPr marL="287993">
              <a:spcAft>
                <a:spcPts val="0"/>
              </a:spcAft>
            </a:pPr>
            <a:r>
              <a:rPr lang="en-US" sz="400" dirty="0"/>
              <a:t>The examiner's hand prevents scapular rotation. </a:t>
            </a:r>
          </a:p>
          <a:p>
            <a:pPr marL="287993">
              <a:spcAft>
                <a:spcPts val="0"/>
              </a:spcAft>
            </a:pPr>
            <a:r>
              <a:rPr lang="en-US" sz="400" dirty="0"/>
              <a:t>This maneuver may be positive in other periarticular disorders.  (From </a:t>
            </a:r>
            <a:r>
              <a:rPr lang="en-US" sz="400" dirty="0" err="1"/>
              <a:t>Neer</a:t>
            </a:r>
            <a:r>
              <a:rPr lang="en-US" sz="400" dirty="0"/>
              <a:t> CS II: Impingement lesions. </a:t>
            </a:r>
            <a:r>
              <a:rPr lang="en-US" sz="400" dirty="0" err="1"/>
              <a:t>Clin</a:t>
            </a:r>
            <a:r>
              <a:rPr lang="en-US" sz="400" dirty="0"/>
              <a:t> </a:t>
            </a:r>
            <a:r>
              <a:rPr lang="en-US" sz="400" dirty="0" err="1"/>
              <a:t>Orthop</a:t>
            </a:r>
            <a:r>
              <a:rPr lang="en-US" sz="400" dirty="0"/>
              <a:t> 173:70, 1983.) </a:t>
            </a:r>
          </a:p>
          <a:p>
            <a:pPr marL="287993">
              <a:spcAft>
                <a:spcPts val="0"/>
              </a:spcAft>
            </a:pPr>
            <a:r>
              <a:rPr lang="en-US" sz="400" dirty="0"/>
              <a:t>Radiographs in the early stages of cuff tendinopathy may be normal or may reveal a hooked acromion. </a:t>
            </a:r>
          </a:p>
          <a:p>
            <a:pPr marL="287993">
              <a:spcAft>
                <a:spcPts val="0"/>
              </a:spcAft>
            </a:pPr>
            <a:r>
              <a:rPr lang="en-US" sz="400" dirty="0"/>
              <a:t>As the disease progresses, there may be some sclerosis, cyst formation, and sclerosis of the anterior third of the acromion and the greater tuberosity. </a:t>
            </a:r>
          </a:p>
          <a:p>
            <a:pPr marL="287993">
              <a:spcAft>
                <a:spcPts val="0"/>
              </a:spcAft>
            </a:pPr>
            <a:r>
              <a:rPr lang="en-US" sz="400" dirty="0"/>
              <a:t>An anterior acromial traction spur may appear on the undersurface of the acromion lateral to the AC joint and represents contracture of the </a:t>
            </a:r>
            <a:r>
              <a:rPr lang="en-US" sz="400" dirty="0" err="1"/>
              <a:t>coracoacromial</a:t>
            </a:r>
            <a:r>
              <a:rPr lang="en-US" sz="400" dirty="0"/>
              <a:t> ligament. </a:t>
            </a:r>
          </a:p>
          <a:p>
            <a:pPr marL="287993">
              <a:spcAft>
                <a:spcPts val="0"/>
              </a:spcAft>
            </a:pPr>
            <a:r>
              <a:rPr lang="en-US" sz="400" dirty="0"/>
              <a:t>Late radiographic findings include narrowing of the </a:t>
            </a:r>
            <a:r>
              <a:rPr lang="en-US" sz="400" dirty="0" err="1"/>
              <a:t>acromiohumeral</a:t>
            </a:r>
            <a:r>
              <a:rPr lang="en-US" sz="400" dirty="0"/>
              <a:t> gap, superior subluxation of the humeral head in relation to the glenoid, and erosive changes of the anterior acromion.[70] </a:t>
            </a:r>
          </a:p>
          <a:p>
            <a:pPr marL="287993">
              <a:spcAft>
                <a:spcPts val="0"/>
              </a:spcAft>
            </a:pPr>
            <a:r>
              <a:rPr lang="en-US" sz="400" dirty="0"/>
              <a:t>Arthrography, MRI, and ultrasound may be helpful in diagnosing a full-thickness tear of the rotator cuff in association with stage III disease. </a:t>
            </a:r>
          </a:p>
          <a:p>
            <a:pPr marL="287993">
              <a:spcAft>
                <a:spcPts val="0"/>
              </a:spcAft>
            </a:pPr>
            <a:r>
              <a:rPr lang="en-US" sz="400" dirty="0"/>
              <a:t>In some cases of chronic large rotator cuff tears, proximal migration of the humeral head leads to a pattern of degenerative arthritis termed cuff-tear </a:t>
            </a:r>
            <a:r>
              <a:rPr lang="en-US" sz="400" dirty="0" err="1"/>
              <a:t>arthropathy</a:t>
            </a:r>
            <a:r>
              <a:rPr lang="en-US" sz="400" dirty="0"/>
              <a:t>.</a:t>
            </a:r>
          </a:p>
          <a:p>
            <a:pPr marL="287993">
              <a:spcAft>
                <a:spcPts val="0"/>
              </a:spcAft>
            </a:pPr>
            <a:r>
              <a:rPr lang="en-US" sz="400" dirty="0"/>
              <a:t>The choice of treatment and frequently its result are functions of the stage of the impingement and response to pain. </a:t>
            </a:r>
          </a:p>
          <a:p>
            <a:pPr marL="287993">
              <a:spcAft>
                <a:spcPts val="0"/>
              </a:spcAft>
            </a:pPr>
            <a:r>
              <a:rPr lang="en-US" sz="400" dirty="0"/>
              <a:t>In stage I disease, in which there is little mechanical impingement, most patients respond to rest. </a:t>
            </a:r>
          </a:p>
          <a:p>
            <a:pPr marL="287993">
              <a:spcAft>
                <a:spcPts val="0"/>
              </a:spcAft>
            </a:pPr>
            <a:r>
              <a:rPr lang="en-US" sz="400" dirty="0"/>
              <a:t>It is important not to immobilize the shoulder for any period because contraction of the shoulder capsule and periarticular structures can produce an adhesive capsulitis. </a:t>
            </a:r>
          </a:p>
          <a:p>
            <a:pPr marL="287993">
              <a:spcAft>
                <a:spcPts val="0"/>
              </a:spcAft>
            </a:pPr>
            <a:r>
              <a:rPr lang="en-US" sz="400" dirty="0"/>
              <a:t>After a period of rest, a progressive program of stretching and strengthening exercises generally restores the shoulder to normal function. </a:t>
            </a:r>
          </a:p>
          <a:p>
            <a:pPr marL="287993">
              <a:spcAft>
                <a:spcPts val="0"/>
              </a:spcAft>
            </a:pPr>
            <a:r>
              <a:rPr lang="en-US" sz="400" dirty="0"/>
              <a:t>Use of aspirin and other nonsteroidal anti-inflammatory drugs (NSAIDs) may shorten the symptomatic period. </a:t>
            </a:r>
          </a:p>
          <a:p>
            <a:pPr marL="287993">
              <a:spcAft>
                <a:spcPts val="0"/>
              </a:spcAft>
            </a:pPr>
            <a:r>
              <a:rPr lang="en-US" sz="400" dirty="0"/>
              <a:t>Modalities such as ultrasound, </a:t>
            </a:r>
            <a:r>
              <a:rPr lang="en-US" sz="400" dirty="0" err="1"/>
              <a:t>neuroprobe</a:t>
            </a:r>
            <a:r>
              <a:rPr lang="en-US" sz="400" dirty="0"/>
              <a:t>, and transcutaneous electrical nerve stimulation generally are not helpful. </a:t>
            </a:r>
          </a:p>
          <a:p>
            <a:pPr marL="287993">
              <a:spcAft>
                <a:spcPts val="0"/>
              </a:spcAft>
            </a:pPr>
            <a:r>
              <a:rPr lang="en-US" sz="400" dirty="0"/>
              <a:t>Patients with stage I and II disease may have a dramatic response to local injection of </a:t>
            </a:r>
            <a:r>
              <a:rPr lang="en-US" sz="400" dirty="0" err="1"/>
              <a:t>glucocorticosteroids</a:t>
            </a:r>
            <a:r>
              <a:rPr lang="en-US" sz="400" dirty="0"/>
              <a:t> and local anesthetic agents. </a:t>
            </a:r>
          </a:p>
          <a:p>
            <a:pPr marL="287993">
              <a:spcAft>
                <a:spcPts val="0"/>
              </a:spcAft>
            </a:pPr>
            <a:r>
              <a:rPr lang="en-US" sz="400" dirty="0"/>
              <a:t>For stage II disease in which there is fibrosis and thickening anteriorly, it is frequently better to inject through a posterior approach. </a:t>
            </a:r>
          </a:p>
          <a:p>
            <a:pPr marL="287993">
              <a:spcAft>
                <a:spcPts val="0"/>
              </a:spcAft>
            </a:pPr>
            <a:r>
              <a:rPr lang="en-US" sz="400" dirty="0"/>
              <a:t>We prefer a combination of 3 mL of 1% lidocaine (Xylocaine), 3 mL of 0.5% bupivacaine, and 20 mg of triamcinolone. </a:t>
            </a:r>
          </a:p>
          <a:p>
            <a:pPr marL="287993">
              <a:spcAft>
                <a:spcPts val="0"/>
              </a:spcAft>
            </a:pPr>
            <a:r>
              <a:rPr lang="en-US" sz="400" dirty="0"/>
              <a:t>This injection combines a short-acting anesthetic to help confirm the diagnosis, a longer acting anesthetic for analgesic purposes, and a steroid preparation in a depot form.</a:t>
            </a:r>
          </a:p>
          <a:p>
            <a:pPr marL="287993">
              <a:spcAft>
                <a:spcPts val="0"/>
              </a:spcAft>
            </a:pPr>
            <a:r>
              <a:rPr lang="en-US" sz="400" dirty="0"/>
              <a:t>An integrated program of occupational and physical therapy often precludes the need for surgery in patients with stage II disease. </a:t>
            </a:r>
          </a:p>
          <a:p>
            <a:pPr marL="287993">
              <a:spcAft>
                <a:spcPts val="0"/>
              </a:spcAft>
            </a:pPr>
            <a:r>
              <a:rPr lang="en-US" sz="400" dirty="0"/>
              <a:t>Job modification for individuals with impingement syndrome caused by overuse may alleviate symptoms. </a:t>
            </a:r>
          </a:p>
          <a:p>
            <a:pPr marL="287993">
              <a:spcAft>
                <a:spcPts val="0"/>
              </a:spcAft>
            </a:pPr>
            <a:r>
              <a:rPr lang="en-US" sz="400" dirty="0"/>
              <a:t>More businesses are becoming aware of the cost savings associated with proper job ergonomics. [71] [72]</a:t>
            </a:r>
          </a:p>
          <a:p>
            <a:pPr marL="287993">
              <a:spcAft>
                <a:spcPts val="0"/>
              </a:spcAft>
            </a:pPr>
            <a:r>
              <a:rPr lang="en-US" sz="400" dirty="0"/>
              <a:t>The initial rehabilitation in stage II impingement is the cessation of repetitive overhand activity. </a:t>
            </a:r>
          </a:p>
          <a:p>
            <a:pPr marL="287993">
              <a:spcAft>
                <a:spcPts val="0"/>
              </a:spcAft>
            </a:pPr>
            <a:r>
              <a:rPr lang="en-US" sz="400" dirty="0"/>
              <a:t>Ice, NSAIDs, and local injections also may be beneficial. </a:t>
            </a:r>
          </a:p>
          <a:p>
            <a:pPr marL="287993">
              <a:spcAft>
                <a:spcPts val="0"/>
              </a:spcAft>
            </a:pPr>
            <a:r>
              <a:rPr lang="en-US" sz="400" dirty="0"/>
              <a:t>Initial physical therapy includes passive, active assisted, and active range of motion combined with stretching and mobilization exercises to prevent contracture. </a:t>
            </a:r>
          </a:p>
          <a:p>
            <a:pPr marL="287993">
              <a:spcAft>
                <a:spcPts val="0"/>
              </a:spcAft>
            </a:pPr>
            <a:r>
              <a:rPr lang="en-US" sz="400" dirty="0"/>
              <a:t>As pain and inflammation subside, isometric or isotonic exercises are used to strengthen the rotator cuff musculature. </a:t>
            </a:r>
          </a:p>
          <a:p>
            <a:pPr marL="287993">
              <a:spcAft>
                <a:spcPts val="0"/>
              </a:spcAft>
            </a:pPr>
            <a:r>
              <a:rPr lang="en-US" sz="400" dirty="0"/>
              <a:t>Isokinetic training at variable speeds and in variable positions is instituted before returning the patient to full activity. </a:t>
            </a:r>
          </a:p>
          <a:p>
            <a:pPr marL="287993">
              <a:spcAft>
                <a:spcPts val="0"/>
              </a:spcAft>
            </a:pPr>
            <a:r>
              <a:rPr lang="en-US" sz="400" dirty="0"/>
              <a:t>For patients with a job-related injury, it is crucial to review and modify job mechanics to prevent recurrent episodes that can cause further disability and may precipitate the need for surgery.[71]</a:t>
            </a:r>
          </a:p>
          <a:p>
            <a:pPr marL="287993">
              <a:spcAft>
                <a:spcPts val="0"/>
              </a:spcAft>
            </a:pPr>
            <a:r>
              <a:rPr lang="en-US" sz="400" dirty="0" err="1"/>
              <a:t>Neer</a:t>
            </a:r>
            <a:r>
              <a:rPr lang="en-US" sz="400" dirty="0"/>
              <a:t>[19] suggested that a patient with refractory stage II disease may respond to division of the </a:t>
            </a:r>
            <a:r>
              <a:rPr lang="en-US" sz="400" dirty="0" err="1"/>
              <a:t>coracoacromial</a:t>
            </a:r>
            <a:r>
              <a:rPr lang="en-US" sz="400" dirty="0"/>
              <a:t> ligament and </a:t>
            </a:r>
            <a:r>
              <a:rPr lang="en-US" sz="400" dirty="0" err="1"/>
              <a:t>bursectomy</a:t>
            </a:r>
            <a:r>
              <a:rPr lang="en-US" sz="400" dirty="0"/>
              <a:t> of the </a:t>
            </a:r>
            <a:r>
              <a:rPr lang="en-US" sz="400" dirty="0" err="1"/>
              <a:t>subacromial</a:t>
            </a:r>
            <a:r>
              <a:rPr lang="en-US" sz="400" dirty="0"/>
              <a:t> bursa. </a:t>
            </a:r>
          </a:p>
          <a:p>
            <a:pPr marL="287993">
              <a:spcAft>
                <a:spcPts val="0"/>
              </a:spcAft>
            </a:pPr>
            <a:r>
              <a:rPr lang="en-US" sz="400" dirty="0" err="1"/>
              <a:t>Neer's</a:t>
            </a:r>
            <a:r>
              <a:rPr lang="en-US" sz="400" dirty="0"/>
              <a:t> description of open anterior </a:t>
            </a:r>
            <a:r>
              <a:rPr lang="en-US" sz="400" dirty="0" err="1"/>
              <a:t>acromioplasty</a:t>
            </a:r>
            <a:r>
              <a:rPr lang="en-US" sz="400" dirty="0"/>
              <a:t> has become accepted as the procedure of choice for stage II and III impingement lesions, with many investigators reporting high success rates in treating impingement syndrome and rotator cuff tears. [73] [74] [75] [76] </a:t>
            </a:r>
          </a:p>
          <a:p>
            <a:pPr marL="287993">
              <a:spcAft>
                <a:spcPts val="0"/>
              </a:spcAft>
            </a:pPr>
            <a:r>
              <a:rPr lang="en-US" sz="400" dirty="0"/>
              <a:t>Reported results show good and excellent relief of symptoms in 71% to 87% of patients treated by the open surgical procedure. [77] [78] [79] [80]</a:t>
            </a:r>
          </a:p>
          <a:p>
            <a:pPr marL="287993">
              <a:spcAft>
                <a:spcPts val="0"/>
              </a:spcAft>
            </a:pPr>
            <a:r>
              <a:rPr lang="en-US" sz="400" dirty="0"/>
              <a:t>In 1985, </a:t>
            </a:r>
            <a:r>
              <a:rPr lang="en-US" sz="400" dirty="0" err="1"/>
              <a:t>Ellman</a:t>
            </a:r>
            <a:r>
              <a:rPr lang="en-US" sz="400" dirty="0"/>
              <a:t>[45] described the technique of arthroscopic </a:t>
            </a:r>
            <a:r>
              <a:rPr lang="en-US" sz="400" dirty="0" err="1"/>
              <a:t>subacromial</a:t>
            </a:r>
            <a:r>
              <a:rPr lang="en-US" sz="400" dirty="0"/>
              <a:t> decompression. </a:t>
            </a:r>
          </a:p>
          <a:p>
            <a:pPr marL="287993">
              <a:spcAft>
                <a:spcPts val="0"/>
              </a:spcAft>
            </a:pPr>
            <a:r>
              <a:rPr lang="en-US" sz="400" dirty="0"/>
              <a:t>His initial results[46] and the results of others are comparable to those of open surgical techniques. [47] [81] </a:t>
            </a:r>
          </a:p>
          <a:p>
            <a:pPr marL="287993">
              <a:spcAft>
                <a:spcPts val="0"/>
              </a:spcAft>
            </a:pPr>
            <a:r>
              <a:rPr lang="en-US" sz="400" dirty="0"/>
              <a:t>Arthroscopic </a:t>
            </a:r>
            <a:r>
              <a:rPr lang="en-US" sz="400" dirty="0" err="1"/>
              <a:t>subacromial</a:t>
            </a:r>
            <a:r>
              <a:rPr lang="en-US" sz="400" dirty="0"/>
              <a:t> decompression has become a widely accepted treatment for refractory stage II and III impingement lesions. </a:t>
            </a:r>
          </a:p>
          <a:p>
            <a:pPr marL="287993">
              <a:spcAft>
                <a:spcPts val="0"/>
              </a:spcAft>
            </a:pPr>
            <a:r>
              <a:rPr lang="en-US" sz="400" dirty="0"/>
              <a:t>The procedure can be done as outpatient surgery, and because no deltoid is detached as with the open technique, the procedure facilitates rehabilitation and overall recovery rates.</a:t>
            </a:r>
            <a:endParaRPr lang="en-GB" sz="400" dirty="0"/>
          </a:p>
        </p:txBody>
      </p:sp>
      <p:sp>
        <p:nvSpPr>
          <p:cNvPr id="2" name="Título 1"/>
          <p:cNvSpPr>
            <a:spLocks noGrp="1"/>
          </p:cNvSpPr>
          <p:nvPr>
            <p:ph type="title"/>
          </p:nvPr>
        </p:nvSpPr>
        <p:spPr>
          <a:xfrm>
            <a:off x="466932" y="41542"/>
            <a:ext cx="6391072" cy="475909"/>
          </a:xfrm>
        </p:spPr>
        <p:txBody>
          <a:bodyPr>
            <a:noAutofit/>
          </a:bodyPr>
          <a:lstStyle/>
          <a:p>
            <a:r>
              <a:rPr lang="en-US" sz="2000" dirty="0">
                <a:solidFill>
                  <a:srgbClr val="0057B8"/>
                </a:solidFill>
              </a:rPr>
              <a:t>Shoulder Impingement and Rotator Cuff Tendinopathy (1400 words) </a:t>
            </a:r>
            <a:r>
              <a:rPr lang="en-US" sz="2000" dirty="0">
                <a:solidFill>
                  <a:srgbClr val="0057B8"/>
                </a:solidFill>
                <a:sym typeface="Wingdings" panose="05000000000000000000" pitchFamily="2" charset="2"/>
              </a:rPr>
              <a:t> </a:t>
            </a:r>
            <a:r>
              <a:rPr lang="en-US" sz="2000" u="sng" dirty="0">
                <a:solidFill>
                  <a:srgbClr val="0057B8"/>
                </a:solidFill>
              </a:rPr>
              <a:t>text into bullet points</a:t>
            </a:r>
            <a:endParaRPr lang="en-GB" sz="2000" u="sng" dirty="0">
              <a:solidFill>
                <a:srgbClr val="0057B8"/>
              </a:solidFill>
            </a:endParaRPr>
          </a:p>
        </p:txBody>
      </p:sp>
      <p:sp>
        <p:nvSpPr>
          <p:cNvPr id="4" name="CuadroTexto 3"/>
          <p:cNvSpPr txBox="1"/>
          <p:nvPr/>
        </p:nvSpPr>
        <p:spPr>
          <a:xfrm>
            <a:off x="3924048" y="2908112"/>
            <a:ext cx="5287025" cy="415498"/>
          </a:xfrm>
          <a:prstGeom prst="rect">
            <a:avLst/>
          </a:prstGeom>
          <a:noFill/>
        </p:spPr>
        <p:txBody>
          <a:bodyPr wrap="none" rtlCol="0">
            <a:spAutoFit/>
          </a:bodyPr>
          <a:lstStyle/>
          <a:p>
            <a:pPr defTabSz="914378" eaLnBrk="0" fontAlgn="base" hangingPunct="0">
              <a:spcBef>
                <a:spcPct val="50000"/>
              </a:spcBef>
              <a:spcAft>
                <a:spcPct val="0"/>
              </a:spcAft>
            </a:pPr>
            <a:r>
              <a:rPr lang="en-GB" sz="2100" b="1" dirty="0">
                <a:solidFill>
                  <a:srgbClr val="FFFFFF"/>
                </a:solidFill>
                <a:latin typeface="Arial" charset="0"/>
                <a:ea typeface="ＭＳ Ｐゴシック" charset="0"/>
                <a:cs typeface="Arial" charset="0"/>
              </a:rPr>
              <a:t>Each sentence goes into a separate line</a:t>
            </a:r>
          </a:p>
        </p:txBody>
      </p:sp>
    </p:spTree>
    <p:extLst>
      <p:ext uri="{BB962C8B-B14F-4D97-AF65-F5344CB8AC3E}">
        <p14:creationId xmlns:p14="http://schemas.microsoft.com/office/powerpoint/2010/main" val="120416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6412" y="1155702"/>
            <a:ext cx="8644691" cy="3506360"/>
          </a:xfrm>
        </p:spPr>
        <p:txBody>
          <a:bodyPr>
            <a:noAutofit/>
          </a:bodyPr>
          <a:lstStyle/>
          <a:p>
            <a:pPr>
              <a:spcAft>
                <a:spcPts val="0"/>
              </a:spcAft>
            </a:pPr>
            <a:r>
              <a:rPr lang="en-US" sz="1600" dirty="0" err="1"/>
              <a:t>Neer</a:t>
            </a:r>
            <a:r>
              <a:rPr lang="en-US" sz="1600" dirty="0"/>
              <a:t>[9] developed a staging system for description of impingement lesions of the shoulder. </a:t>
            </a:r>
          </a:p>
          <a:p>
            <a:pPr lvl="1">
              <a:spcBef>
                <a:spcPts val="0"/>
              </a:spcBef>
            </a:pPr>
            <a:r>
              <a:rPr lang="en-US" sz="1100" dirty="0"/>
              <a:t>A stage I lesion involves edema and hemorrhage of the rotator cuff and is typically found in individuals younger than 25 years who are active in overhead athletics. The condition usually </a:t>
            </a:r>
            <a:r>
              <a:rPr lang="en-US" sz="1100" dirty="0" err="1"/>
              <a:t>reponds</a:t>
            </a:r>
            <a:r>
              <a:rPr lang="en-US" sz="1100" dirty="0"/>
              <a:t> to conservative treatment of rest, anti-inflammatory medication, and physical therapy. </a:t>
            </a:r>
          </a:p>
          <a:p>
            <a:pPr lvl="1">
              <a:spcBef>
                <a:spcPts val="0"/>
              </a:spcBef>
            </a:pPr>
            <a:r>
              <a:rPr lang="en-US" sz="1100" dirty="0"/>
              <a:t>Stage II lesions usually occur in the 30s or 40s and represent the biologic response of fibrosis and thickening of the tendon after repeated episodes of mechanical impingement over time. The lesion also is treated conservatively, as in stage I, but attacks may recur. If symptoms persist despite adequate conservative management for more than 6 to 12 months, surgical intervention is warranted. </a:t>
            </a:r>
          </a:p>
          <a:p>
            <a:pPr lvl="1">
              <a:spcBef>
                <a:spcPts val="0"/>
              </a:spcBef>
            </a:pPr>
            <a:r>
              <a:rPr lang="en-US" sz="1100" dirty="0"/>
              <a:t>Stage III lesions involve rotator cuff tears, biceps tendon rupture, and bone changes, and they rarely occur before age 40. Patients may present with pain, weakness, or supraspinatus atrophy, depending on the chronicity of the tear. Surgical treatment depends on the patient's age, loss of function, weakness, and pain.</a:t>
            </a:r>
          </a:p>
          <a:p>
            <a:pPr>
              <a:spcAft>
                <a:spcPts val="0"/>
              </a:spcAft>
            </a:pPr>
            <a:r>
              <a:rPr lang="en-US" sz="1600" dirty="0"/>
              <a:t>Patients usually present to the clinician with a complaint of pain that has failed to resolve after a variable period. </a:t>
            </a:r>
          </a:p>
          <a:p>
            <a:pPr lvl="1">
              <a:spcBef>
                <a:spcPts val="0"/>
              </a:spcBef>
            </a:pPr>
            <a:r>
              <a:rPr lang="en-US" sz="1100" dirty="0"/>
              <a:t>Pain can be sudden and incapacitating in cases of traumatic cuff tears, or more commonly it manifests as a dull ache in cases of chronic impingement. </a:t>
            </a:r>
          </a:p>
          <a:p>
            <a:pPr lvl="1">
              <a:spcBef>
                <a:spcPts val="0"/>
              </a:spcBef>
            </a:pPr>
            <a:r>
              <a:rPr lang="en-US" sz="1100" dirty="0"/>
              <a:t>Pain usually is located over the anterior and lateral aspects of the shoulder and may radiate into the lateral deltoid. The pain may worsen with sleeping on the affected extremity and is exacerbated by overhead activity. Tenderness on palpation may be elicited over the greater tuberosity and long head of the biceps within the bicipital groove, indicating an associated biceps tendinitis. In cases with concomitant degenerative changes of the AC joint, there may be tenderness on palpation over the AC joint as an offending osteophyte impinges on the rotator cuff beneath.</a:t>
            </a:r>
          </a:p>
        </p:txBody>
      </p:sp>
      <p:sp>
        <p:nvSpPr>
          <p:cNvPr id="2" name="Título 1"/>
          <p:cNvSpPr>
            <a:spLocks noGrp="1"/>
          </p:cNvSpPr>
          <p:nvPr>
            <p:ph type="title"/>
          </p:nvPr>
        </p:nvSpPr>
        <p:spPr>
          <a:xfrm>
            <a:off x="466932" y="107879"/>
            <a:ext cx="6391072" cy="475909"/>
          </a:xfrm>
        </p:spPr>
        <p:txBody>
          <a:bodyPr>
            <a:noAutofit/>
          </a:bodyPr>
          <a:lstStyle/>
          <a:p>
            <a:r>
              <a:rPr lang="en-US" sz="2000" dirty="0"/>
              <a:t>Shoulder Impingement and Rotator Cuff Tendinopathy (1400 words) </a:t>
            </a:r>
            <a:r>
              <a:rPr lang="en-US" sz="2000" dirty="0">
                <a:sym typeface="Wingdings" panose="05000000000000000000" pitchFamily="2" charset="2"/>
              </a:rPr>
              <a:t> </a:t>
            </a:r>
            <a:r>
              <a:rPr lang="en-US" sz="2000" dirty="0"/>
              <a:t>some </a:t>
            </a:r>
            <a:r>
              <a:rPr lang="en-US" sz="2000" u="sng" dirty="0"/>
              <a:t>sub-bullet points</a:t>
            </a:r>
            <a:endParaRPr lang="en-GB" sz="2000" u="sng" dirty="0"/>
          </a:p>
        </p:txBody>
      </p:sp>
      <p:sp>
        <p:nvSpPr>
          <p:cNvPr id="4" name="CuadroTexto 3"/>
          <p:cNvSpPr txBox="1"/>
          <p:nvPr/>
        </p:nvSpPr>
        <p:spPr>
          <a:xfrm>
            <a:off x="3515294" y="875354"/>
            <a:ext cx="3467616"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0000"/>
                </a:solidFill>
                <a:latin typeface="Arial" charset="0"/>
                <a:ea typeface="ＭＳ Ｐゴシック" charset="0"/>
                <a:cs typeface="Arial" charset="0"/>
              </a:rPr>
              <a:t>Hierarchical structure present</a:t>
            </a:r>
          </a:p>
        </p:txBody>
      </p:sp>
      <p:sp>
        <p:nvSpPr>
          <p:cNvPr id="5" name="CuadroTexto 4"/>
          <p:cNvSpPr txBox="1"/>
          <p:nvPr/>
        </p:nvSpPr>
        <p:spPr>
          <a:xfrm>
            <a:off x="7803285" y="1155702"/>
            <a:ext cx="941283"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Stages</a:t>
            </a:r>
          </a:p>
        </p:txBody>
      </p:sp>
      <p:sp>
        <p:nvSpPr>
          <p:cNvPr id="6" name="CuadroTexto 5"/>
          <p:cNvSpPr txBox="1"/>
          <p:nvPr/>
        </p:nvSpPr>
        <p:spPr>
          <a:xfrm>
            <a:off x="8072589" y="3344817"/>
            <a:ext cx="671979" cy="369332"/>
          </a:xfrm>
          <a:prstGeom prst="rect">
            <a:avLst/>
          </a:prstGeom>
          <a:solidFill>
            <a:schemeClr val="bg1"/>
          </a:solidFill>
        </p:spPr>
        <p:txBody>
          <a:bodyPr wrap="none" rtlCol="0">
            <a:spAutoFit/>
          </a:bodyPr>
          <a:lstStyle/>
          <a:p>
            <a:pPr defTabSz="914378" eaLnBrk="0" fontAlgn="base" hangingPunct="0">
              <a:spcBef>
                <a:spcPct val="50000"/>
              </a:spcBef>
              <a:spcAft>
                <a:spcPct val="0"/>
              </a:spcAft>
            </a:pPr>
            <a:r>
              <a:rPr lang="en-GB" sz="1800" b="1" dirty="0">
                <a:solidFill>
                  <a:srgbClr val="C00000"/>
                </a:solidFill>
                <a:latin typeface="Arial" charset="0"/>
                <a:ea typeface="ＭＳ Ｐゴシック" charset="0"/>
                <a:cs typeface="Arial" charset="0"/>
              </a:rPr>
              <a:t>Pain</a:t>
            </a:r>
          </a:p>
        </p:txBody>
      </p:sp>
    </p:spTree>
    <p:extLst>
      <p:ext uri="{BB962C8B-B14F-4D97-AF65-F5344CB8AC3E}">
        <p14:creationId xmlns:p14="http://schemas.microsoft.com/office/powerpoint/2010/main" val="29015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6931" y="1155701"/>
            <a:ext cx="8334171" cy="3861467"/>
          </a:xfrm>
        </p:spPr>
        <p:txBody>
          <a:bodyPr>
            <a:normAutofit fontScale="25000" lnSpcReduction="20000"/>
          </a:bodyPr>
          <a:lstStyle/>
          <a:p>
            <a:pPr>
              <a:spcAft>
                <a:spcPts val="0"/>
              </a:spcAft>
            </a:pPr>
            <a:r>
              <a:rPr lang="en-US" sz="1350" b="1" dirty="0"/>
              <a:t>What’s shoulder impingement?</a:t>
            </a:r>
          </a:p>
          <a:p>
            <a:pPr lvl="1">
              <a:lnSpc>
                <a:spcPct val="120000"/>
              </a:lnSpc>
              <a:spcBef>
                <a:spcPts val="0"/>
              </a:spcBef>
            </a:pPr>
            <a:r>
              <a:rPr lang="en-US" sz="1350" dirty="0"/>
              <a:t>One of the most common </a:t>
            </a:r>
            <a:r>
              <a:rPr lang="en-US" sz="1350" dirty="0" err="1"/>
              <a:t>nontraumatic</a:t>
            </a:r>
            <a:r>
              <a:rPr lang="en-US" sz="1350" dirty="0"/>
              <a:t> causes of shoulder pain is impingement with rotator cuff tendinopathy. </a:t>
            </a:r>
          </a:p>
          <a:p>
            <a:pPr lvl="1">
              <a:lnSpc>
                <a:spcPct val="120000"/>
              </a:lnSpc>
              <a:spcBef>
                <a:spcPts val="0"/>
              </a:spcBef>
            </a:pPr>
            <a:r>
              <a:rPr lang="en-US" sz="1350" dirty="0"/>
              <a:t>In 1972, </a:t>
            </a:r>
            <a:r>
              <a:rPr lang="en-US" sz="1350" dirty="0" err="1"/>
              <a:t>Neer</a:t>
            </a:r>
            <a:r>
              <a:rPr lang="en-US" sz="1350" dirty="0"/>
              <a:t>[9] described his results of 100 anatomic shoulder dissections and coined the term impingement syndrome. </a:t>
            </a:r>
          </a:p>
          <a:p>
            <a:pPr lvl="1">
              <a:lnSpc>
                <a:spcPct val="120000"/>
              </a:lnSpc>
              <a:spcBef>
                <a:spcPts val="0"/>
              </a:spcBef>
            </a:pPr>
            <a:r>
              <a:rPr lang="en-US" sz="1350" dirty="0"/>
              <a:t>Impingement may be defined as the encroachment of the acromion, </a:t>
            </a:r>
            <a:r>
              <a:rPr lang="en-US" sz="1350" dirty="0" err="1"/>
              <a:t>coracoacromial</a:t>
            </a:r>
            <a:r>
              <a:rPr lang="en-US" sz="1350" dirty="0"/>
              <a:t> ligament, coracoid process, or AC joint on the rotator cuff as it passes beneath them during </a:t>
            </a:r>
            <a:r>
              <a:rPr lang="en-US" sz="1350" dirty="0" err="1"/>
              <a:t>glenohumeral</a:t>
            </a:r>
            <a:r>
              <a:rPr lang="en-US" sz="1350" dirty="0"/>
              <a:t> motion. </a:t>
            </a:r>
          </a:p>
          <a:p>
            <a:pPr>
              <a:spcAft>
                <a:spcPts val="0"/>
              </a:spcAft>
            </a:pPr>
            <a:r>
              <a:rPr lang="en-US" sz="1350" b="1" dirty="0"/>
              <a:t>What’s the function of the rotator cuff?</a:t>
            </a:r>
          </a:p>
          <a:p>
            <a:pPr lvl="1">
              <a:lnSpc>
                <a:spcPct val="120000"/>
              </a:lnSpc>
              <a:spcBef>
                <a:spcPts val="0"/>
              </a:spcBef>
            </a:pPr>
            <a:r>
              <a:rPr lang="en-US" sz="1350" dirty="0"/>
              <a:t>The function of the posterior rotator cuff is to abduct and externally rotate the </a:t>
            </a:r>
            <a:r>
              <a:rPr lang="en-US" sz="1350" dirty="0" err="1"/>
              <a:t>humerus</a:t>
            </a:r>
            <a:r>
              <a:rPr lang="en-US" sz="1350" dirty="0"/>
              <a:t>. </a:t>
            </a:r>
          </a:p>
          <a:p>
            <a:pPr lvl="1">
              <a:lnSpc>
                <a:spcPct val="120000"/>
              </a:lnSpc>
              <a:spcBef>
                <a:spcPts val="0"/>
              </a:spcBef>
            </a:pPr>
            <a:r>
              <a:rPr lang="en-US" sz="1350" dirty="0"/>
              <a:t>The cuff with the biceps tendon serves as a humeral head depressor to maintain the head centered within the glenoid fossa as the cuff and deltoid elevate the arm. [58] [59] [60]</a:t>
            </a:r>
          </a:p>
          <a:p>
            <a:pPr>
              <a:spcAft>
                <a:spcPts val="0"/>
              </a:spcAft>
            </a:pPr>
            <a:r>
              <a:rPr lang="en-US" sz="1350" b="1" dirty="0"/>
              <a:t>What’s the cause of impingement?</a:t>
            </a:r>
          </a:p>
          <a:p>
            <a:pPr lvl="1">
              <a:lnSpc>
                <a:spcPct val="120000"/>
              </a:lnSpc>
              <a:spcBef>
                <a:spcPts val="0"/>
              </a:spcBef>
            </a:pPr>
            <a:r>
              <a:rPr lang="en-US" sz="1350" dirty="0"/>
              <a:t>Controversy continues, however, as to the exact cause of impingement—whether it is a primary, intrinsic, degenerative event within the tendon with superior migration of the head on arm elevation and secondary impingement on the acromion or a purely mechanical attrition of the tendon with primary impingement against the acromion. </a:t>
            </a:r>
          </a:p>
          <a:p>
            <a:pPr lvl="1">
              <a:lnSpc>
                <a:spcPct val="120000"/>
              </a:lnSpc>
              <a:spcBef>
                <a:spcPts val="0"/>
              </a:spcBef>
            </a:pPr>
            <a:r>
              <a:rPr lang="en-US" sz="1350" dirty="0"/>
              <a:t>The mechanical impingement of the rotator cuff may be influenced by variations in the shape and slope of the acromion. [61] [62] </a:t>
            </a:r>
          </a:p>
          <a:p>
            <a:pPr lvl="2">
              <a:lnSpc>
                <a:spcPct val="120000"/>
              </a:lnSpc>
              <a:spcBef>
                <a:spcPts val="0"/>
              </a:spcBef>
            </a:pPr>
            <a:r>
              <a:rPr lang="en-US" sz="1350" dirty="0"/>
              <a:t>The supraspinatus outlet may become narrowed from proliferative spur formation of the acromion or degenerative changes of the AC joint. These changes, along with intrinsic degenerative changes of the rotator cuff, may lead to rotator cuff tear, but the exact pathogenesis remains controversial. </a:t>
            </a:r>
          </a:p>
          <a:p>
            <a:pPr lvl="2">
              <a:lnSpc>
                <a:spcPct val="120000"/>
              </a:lnSpc>
              <a:spcBef>
                <a:spcPts val="0"/>
              </a:spcBef>
            </a:pPr>
            <a:r>
              <a:rPr lang="en-US" sz="1350" dirty="0"/>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350" dirty="0" err="1"/>
              <a:t>coracoacromial</a:t>
            </a:r>
            <a:r>
              <a:rPr lang="en-US" sz="1350" dirty="0"/>
              <a:t> arch are caused by the cuff lesions or are a cause of the lesions themselves.</a:t>
            </a:r>
          </a:p>
          <a:p>
            <a:pPr>
              <a:spcAft>
                <a:spcPts val="0"/>
              </a:spcAft>
            </a:pPr>
            <a:r>
              <a:rPr lang="en-US" sz="1350" b="1" dirty="0"/>
              <a:t>Stages of impingement lesions of the shoulder (by </a:t>
            </a:r>
            <a:r>
              <a:rPr lang="en-US" sz="1350" b="1" dirty="0" err="1"/>
              <a:t>Neer</a:t>
            </a:r>
            <a:r>
              <a:rPr lang="en-US" sz="1350" b="1" dirty="0"/>
              <a:t>[9])</a:t>
            </a:r>
          </a:p>
          <a:p>
            <a:pPr lvl="1">
              <a:lnSpc>
                <a:spcPct val="120000"/>
              </a:lnSpc>
              <a:spcBef>
                <a:spcPts val="0"/>
              </a:spcBef>
            </a:pPr>
            <a:r>
              <a:rPr lang="en-US" sz="1350" dirty="0"/>
              <a:t>A stage I lesion involves edema and hemorrhage of the rotator cuff.</a:t>
            </a:r>
          </a:p>
          <a:p>
            <a:pPr lvl="2">
              <a:lnSpc>
                <a:spcPct val="120000"/>
              </a:lnSpc>
              <a:spcBef>
                <a:spcPts val="0"/>
              </a:spcBef>
            </a:pPr>
            <a:r>
              <a:rPr lang="en-US" sz="1350" dirty="0"/>
              <a:t>Typically found in individuals younger than 25 years who are active in overhead athletics. </a:t>
            </a:r>
          </a:p>
          <a:p>
            <a:pPr lvl="2">
              <a:lnSpc>
                <a:spcPct val="120000"/>
              </a:lnSpc>
              <a:spcBef>
                <a:spcPts val="0"/>
              </a:spcBef>
            </a:pPr>
            <a:r>
              <a:rPr lang="en-US" sz="1350" dirty="0"/>
              <a:t>The condition usually </a:t>
            </a:r>
            <a:r>
              <a:rPr lang="en-US" sz="1350" dirty="0" err="1"/>
              <a:t>reponds</a:t>
            </a:r>
            <a:r>
              <a:rPr lang="en-US" sz="1350" dirty="0"/>
              <a:t> to conservative treatment of rest, anti-inflammatory medication, and physical therapy. </a:t>
            </a:r>
          </a:p>
          <a:p>
            <a:pPr lvl="1">
              <a:lnSpc>
                <a:spcPct val="120000"/>
              </a:lnSpc>
              <a:spcBef>
                <a:spcPts val="0"/>
              </a:spcBef>
            </a:pPr>
            <a:r>
              <a:rPr lang="en-US" sz="1350" dirty="0"/>
              <a:t>Stage II lesions represent the biologic response of fibrosis and thickening of the tendon after repeated episodes of mechanical impingement over time.</a:t>
            </a:r>
          </a:p>
          <a:p>
            <a:pPr lvl="2">
              <a:lnSpc>
                <a:spcPct val="120000"/>
              </a:lnSpc>
              <a:spcBef>
                <a:spcPts val="0"/>
              </a:spcBef>
            </a:pPr>
            <a:r>
              <a:rPr lang="en-US" sz="1350" dirty="0"/>
              <a:t>usually occur in the 30s or 40s</a:t>
            </a:r>
          </a:p>
          <a:p>
            <a:pPr lvl="2">
              <a:lnSpc>
                <a:spcPct val="120000"/>
              </a:lnSpc>
              <a:spcBef>
                <a:spcPts val="0"/>
              </a:spcBef>
            </a:pPr>
            <a:r>
              <a:rPr lang="en-US" sz="1350" dirty="0"/>
              <a:t>The lesion also is treated conservatively, as in stage I, but attacks may recur. </a:t>
            </a:r>
          </a:p>
          <a:p>
            <a:pPr lvl="2">
              <a:lnSpc>
                <a:spcPct val="120000"/>
              </a:lnSpc>
              <a:spcBef>
                <a:spcPts val="0"/>
              </a:spcBef>
            </a:pPr>
            <a:r>
              <a:rPr lang="en-US" sz="1350" dirty="0"/>
              <a:t>If symptoms persist despite adequate conservative management for more than 6 to 12 months, surgical intervention is warranted. </a:t>
            </a:r>
          </a:p>
          <a:p>
            <a:pPr lvl="1">
              <a:lnSpc>
                <a:spcPct val="120000"/>
              </a:lnSpc>
              <a:spcBef>
                <a:spcPts val="0"/>
              </a:spcBef>
            </a:pPr>
            <a:r>
              <a:rPr lang="en-US" sz="1350" dirty="0"/>
              <a:t>Stage III lesions involve rotator cuff tears, biceps tendon rupture, and bone changes, </a:t>
            </a:r>
          </a:p>
          <a:p>
            <a:pPr lvl="2">
              <a:lnSpc>
                <a:spcPct val="120000"/>
              </a:lnSpc>
              <a:spcBef>
                <a:spcPts val="0"/>
              </a:spcBef>
            </a:pPr>
            <a:r>
              <a:rPr lang="en-US" sz="1350" dirty="0"/>
              <a:t>they rarely occur before age 40. </a:t>
            </a:r>
          </a:p>
          <a:p>
            <a:pPr lvl="2">
              <a:lnSpc>
                <a:spcPct val="120000"/>
              </a:lnSpc>
              <a:spcBef>
                <a:spcPts val="0"/>
              </a:spcBef>
            </a:pPr>
            <a:r>
              <a:rPr lang="en-US" sz="1350" dirty="0"/>
              <a:t>Patients may present with pain, weakness, or supraspinatus atrophy, depending on the chronicity of the tear. </a:t>
            </a:r>
          </a:p>
          <a:p>
            <a:pPr lvl="2">
              <a:lnSpc>
                <a:spcPct val="120000"/>
              </a:lnSpc>
              <a:spcBef>
                <a:spcPts val="0"/>
              </a:spcBef>
            </a:pPr>
            <a:r>
              <a:rPr lang="en-US" sz="1350" dirty="0"/>
              <a:t>Surgical treatment depends on the patient's age, loss of function, weakness, and pain.</a:t>
            </a:r>
          </a:p>
          <a:p>
            <a:pPr>
              <a:spcAft>
                <a:spcPts val="0"/>
              </a:spcAft>
            </a:pPr>
            <a:r>
              <a:rPr lang="en-US" sz="1350" b="1" dirty="0"/>
              <a:t>Symptoms &amp; signs</a:t>
            </a:r>
          </a:p>
          <a:p>
            <a:pPr lvl="1">
              <a:lnSpc>
                <a:spcPct val="120000"/>
              </a:lnSpc>
              <a:spcBef>
                <a:spcPts val="0"/>
              </a:spcBef>
            </a:pPr>
            <a:r>
              <a:rPr lang="en-US" sz="1350" dirty="0"/>
              <a:t>Patients usually present to the clinician with a complaint of pain that has failed to resolve after a variable period. </a:t>
            </a:r>
          </a:p>
          <a:p>
            <a:pPr lvl="1">
              <a:lnSpc>
                <a:spcPct val="120000"/>
              </a:lnSpc>
              <a:spcBef>
                <a:spcPts val="0"/>
              </a:spcBef>
            </a:pPr>
            <a:r>
              <a:rPr lang="en-US" sz="1350" dirty="0"/>
              <a:t>Pain can be sudden and incapacitating in cases of traumatic cuff tears, or more commonly it manifests as a dull ache in cases of chronic impingement. </a:t>
            </a:r>
          </a:p>
          <a:p>
            <a:pPr lvl="1">
              <a:lnSpc>
                <a:spcPct val="120000"/>
              </a:lnSpc>
              <a:spcBef>
                <a:spcPts val="0"/>
              </a:spcBef>
            </a:pPr>
            <a:r>
              <a:rPr lang="en-US" sz="1350" dirty="0"/>
              <a:t>Pain usually is located over the anterior and lateral aspects of the shoulder and may radiate into the lateral deltoid. </a:t>
            </a:r>
          </a:p>
          <a:p>
            <a:pPr lvl="1">
              <a:lnSpc>
                <a:spcPct val="120000"/>
              </a:lnSpc>
              <a:spcBef>
                <a:spcPts val="0"/>
              </a:spcBef>
            </a:pPr>
            <a:r>
              <a:rPr lang="en-US" sz="1350" dirty="0"/>
              <a:t>The pain may worsen with sleeping on the affected extremity and is exacerbated by overhead activity. </a:t>
            </a:r>
          </a:p>
          <a:p>
            <a:pPr lvl="1">
              <a:lnSpc>
                <a:spcPct val="120000"/>
              </a:lnSpc>
              <a:spcBef>
                <a:spcPts val="0"/>
              </a:spcBef>
            </a:pPr>
            <a:r>
              <a:rPr lang="en-US" sz="1350" dirty="0"/>
              <a:t>Tenderness on palpation may be elicited over the greater tuberosity and long head of the biceps within the bicipital groove, indicating an associated biceps tendinitis. </a:t>
            </a:r>
          </a:p>
          <a:p>
            <a:pPr lvl="1">
              <a:lnSpc>
                <a:spcPct val="120000"/>
              </a:lnSpc>
              <a:spcBef>
                <a:spcPts val="0"/>
              </a:spcBef>
            </a:pPr>
            <a:r>
              <a:rPr lang="en-US" sz="1350" dirty="0"/>
              <a:t>In cases with concomitant degenerative changes of the AC joint, there may be tenderness on palpation over the AC joint as an offending osteophyte impinges on the rotator cuff beneath.</a:t>
            </a:r>
          </a:p>
          <a:p>
            <a:pPr lvl="1">
              <a:lnSpc>
                <a:spcPct val="120000"/>
              </a:lnSpc>
              <a:spcBef>
                <a:spcPts val="0"/>
              </a:spcBef>
            </a:pPr>
            <a:r>
              <a:rPr lang="en-US" sz="1350" dirty="0"/>
              <a:t>The impingement sign as described by </a:t>
            </a:r>
            <a:r>
              <a:rPr lang="en-US" sz="1350" dirty="0" err="1"/>
              <a:t>Neer</a:t>
            </a:r>
            <a:r>
              <a:rPr lang="en-US" sz="1350" dirty="0"/>
              <a:t>[9] ( Fig. 40-14 ) is useful in the diagnosis of rotator cuff tendinopathy. </a:t>
            </a:r>
          </a:p>
          <a:p>
            <a:pPr lvl="2">
              <a:lnSpc>
                <a:spcPct val="120000"/>
              </a:lnSpc>
              <a:spcBef>
                <a:spcPts val="0"/>
              </a:spcBef>
            </a:pPr>
            <a:r>
              <a:rPr lang="en-US" sz="1350" dirty="0"/>
              <a:t>The patient often describes a catch as the arm is brought into the overhead position. </a:t>
            </a:r>
          </a:p>
          <a:p>
            <a:pPr lvl="2">
              <a:lnSpc>
                <a:spcPct val="120000"/>
              </a:lnSpc>
              <a:spcBef>
                <a:spcPts val="0"/>
              </a:spcBef>
            </a:pPr>
            <a:r>
              <a:rPr lang="en-US" sz="1350" dirty="0"/>
              <a:t>The patient may be observed to raise the arm by abduction and external rotation to clear the greater tuberosity of the acromion, bypassing the painful area. </a:t>
            </a:r>
          </a:p>
          <a:p>
            <a:pPr lvl="2">
              <a:lnSpc>
                <a:spcPct val="120000"/>
              </a:lnSpc>
              <a:spcBef>
                <a:spcPts val="0"/>
              </a:spcBef>
            </a:pPr>
            <a:r>
              <a:rPr lang="en-US" sz="1350" dirty="0"/>
              <a:t>A typical painful arc usually occurs between 70 degrees and 110 degrees of abduction. </a:t>
            </a:r>
          </a:p>
          <a:p>
            <a:pPr lvl="2">
              <a:lnSpc>
                <a:spcPct val="120000"/>
              </a:lnSpc>
              <a:spcBef>
                <a:spcPts val="0"/>
              </a:spcBef>
            </a:pPr>
            <a:r>
              <a:rPr lang="en-US" sz="1350" dirty="0" err="1"/>
              <a:t>Neer</a:t>
            </a:r>
            <a:r>
              <a:rPr lang="en-US" sz="1350" dirty="0"/>
              <a:t>[9] also described an impingement test that involves injection of lidocaine into the </a:t>
            </a:r>
            <a:r>
              <a:rPr lang="en-US" sz="1350" dirty="0" err="1"/>
              <a:t>subacromial</a:t>
            </a:r>
            <a:r>
              <a:rPr lang="en-US" sz="1350" dirty="0"/>
              <a:t> bursa. </a:t>
            </a:r>
          </a:p>
          <a:p>
            <a:pPr lvl="2">
              <a:lnSpc>
                <a:spcPct val="120000"/>
              </a:lnSpc>
              <a:spcBef>
                <a:spcPts val="0"/>
              </a:spcBef>
            </a:pPr>
            <a:r>
              <a:rPr lang="en-US" sz="1350" dirty="0"/>
              <a:t>Relief of pain is a positive impingement test result and usually indicates rotator cuff origin of the shoulder pain.</a:t>
            </a:r>
          </a:p>
          <a:p>
            <a:pPr lvl="2">
              <a:lnSpc>
                <a:spcPct val="120000"/>
              </a:lnSpc>
              <a:spcBef>
                <a:spcPts val="0"/>
              </a:spcBef>
            </a:pPr>
            <a:r>
              <a:rPr lang="en-US" sz="1350" dirty="0"/>
              <a:t>Figure 40-14  The impingement sign is elicited by forced forward elevation of the arm. </a:t>
            </a:r>
          </a:p>
          <a:p>
            <a:pPr lvl="3">
              <a:lnSpc>
                <a:spcPct val="120000"/>
              </a:lnSpc>
              <a:spcBef>
                <a:spcPts val="0"/>
              </a:spcBef>
            </a:pPr>
            <a:r>
              <a:rPr lang="en-US" sz="1350" dirty="0"/>
              <a:t>Pain results as the greater tuberosity impinges on the acromion. </a:t>
            </a:r>
          </a:p>
          <a:p>
            <a:pPr lvl="3">
              <a:lnSpc>
                <a:spcPct val="120000"/>
              </a:lnSpc>
              <a:spcBef>
                <a:spcPts val="0"/>
              </a:spcBef>
            </a:pPr>
            <a:r>
              <a:rPr lang="en-US" sz="1350" dirty="0"/>
              <a:t>The examiner's hand prevents scapular rotation. </a:t>
            </a:r>
          </a:p>
          <a:p>
            <a:pPr lvl="3">
              <a:lnSpc>
                <a:spcPct val="120000"/>
              </a:lnSpc>
              <a:spcBef>
                <a:spcPts val="0"/>
              </a:spcBef>
            </a:pPr>
            <a:r>
              <a:rPr lang="en-US" sz="1350" dirty="0"/>
              <a:t>This maneuver may be positive in other periarticular disorders.  (From </a:t>
            </a:r>
            <a:r>
              <a:rPr lang="en-US" sz="1350" dirty="0" err="1"/>
              <a:t>Neer</a:t>
            </a:r>
            <a:r>
              <a:rPr lang="en-US" sz="1350" dirty="0"/>
              <a:t> CS II: Impingement lesions. </a:t>
            </a:r>
            <a:r>
              <a:rPr lang="en-US" sz="1350" dirty="0" err="1"/>
              <a:t>Clin</a:t>
            </a:r>
            <a:r>
              <a:rPr lang="en-US" sz="1350" dirty="0"/>
              <a:t> </a:t>
            </a:r>
            <a:r>
              <a:rPr lang="en-US" sz="1350" dirty="0" err="1"/>
              <a:t>Orthop</a:t>
            </a:r>
            <a:r>
              <a:rPr lang="en-US" sz="1350" dirty="0"/>
              <a:t> 173:70, 1983.) </a:t>
            </a:r>
          </a:p>
          <a:p>
            <a:pPr>
              <a:spcAft>
                <a:spcPts val="0"/>
              </a:spcAft>
            </a:pPr>
            <a:r>
              <a:rPr lang="en-US" sz="1350" b="1" dirty="0"/>
              <a:t>Imaging</a:t>
            </a:r>
          </a:p>
          <a:p>
            <a:pPr lvl="1">
              <a:lnSpc>
                <a:spcPct val="120000"/>
              </a:lnSpc>
              <a:spcBef>
                <a:spcPts val="0"/>
              </a:spcBef>
            </a:pPr>
            <a:r>
              <a:rPr lang="en-US" sz="1350" dirty="0"/>
              <a:t>Radiographs </a:t>
            </a:r>
          </a:p>
          <a:p>
            <a:pPr lvl="2">
              <a:lnSpc>
                <a:spcPct val="120000"/>
              </a:lnSpc>
              <a:spcBef>
                <a:spcPts val="0"/>
              </a:spcBef>
            </a:pPr>
            <a:r>
              <a:rPr lang="en-US" sz="1350" dirty="0"/>
              <a:t>in the early stages of cuff tendinopathy may be normal or may reveal a hooked acromion. </a:t>
            </a:r>
          </a:p>
          <a:p>
            <a:pPr lvl="2">
              <a:lnSpc>
                <a:spcPct val="120000"/>
              </a:lnSpc>
              <a:spcBef>
                <a:spcPts val="0"/>
              </a:spcBef>
            </a:pPr>
            <a:r>
              <a:rPr lang="en-US" sz="1350" dirty="0"/>
              <a:t>As the disease progresses, there may be some sclerosis, cyst formation, and sclerosis of the anterior third of the acromion and the greater tuberosity. </a:t>
            </a:r>
          </a:p>
          <a:p>
            <a:pPr lvl="2">
              <a:lnSpc>
                <a:spcPct val="120000"/>
              </a:lnSpc>
              <a:spcBef>
                <a:spcPts val="0"/>
              </a:spcBef>
            </a:pPr>
            <a:r>
              <a:rPr lang="en-US" sz="1350" dirty="0"/>
              <a:t>An anterior acromial traction spur may appear on the undersurface of the acromion lateral to the AC joint and represents contracture of the </a:t>
            </a:r>
            <a:r>
              <a:rPr lang="en-US" sz="1350" dirty="0" err="1"/>
              <a:t>coracoacromial</a:t>
            </a:r>
            <a:r>
              <a:rPr lang="en-US" sz="1350" dirty="0"/>
              <a:t> ligament. </a:t>
            </a:r>
          </a:p>
          <a:p>
            <a:pPr lvl="2">
              <a:lnSpc>
                <a:spcPct val="120000"/>
              </a:lnSpc>
              <a:spcBef>
                <a:spcPts val="0"/>
              </a:spcBef>
            </a:pPr>
            <a:r>
              <a:rPr lang="en-US" sz="1350" dirty="0"/>
              <a:t>Late radiographic findings include narrowing of the </a:t>
            </a:r>
            <a:r>
              <a:rPr lang="en-US" sz="1350" dirty="0" err="1"/>
              <a:t>acromiohumeral</a:t>
            </a:r>
            <a:r>
              <a:rPr lang="en-US" sz="1350" dirty="0"/>
              <a:t> gap, superior subluxation of the humeral head in relation to the glenoid, and erosive changes of the anterior acromion.[70] </a:t>
            </a:r>
          </a:p>
          <a:p>
            <a:pPr lvl="1">
              <a:lnSpc>
                <a:spcPct val="120000"/>
              </a:lnSpc>
              <a:spcBef>
                <a:spcPts val="0"/>
              </a:spcBef>
            </a:pPr>
            <a:r>
              <a:rPr lang="en-US" sz="1350" dirty="0"/>
              <a:t>Arthrography, MRI, and ultrasound may be helpful in diagnosing a full-thickness tear of the rotator cuff in association with stage III disease. </a:t>
            </a:r>
          </a:p>
          <a:p>
            <a:pPr lvl="1">
              <a:lnSpc>
                <a:spcPct val="120000"/>
              </a:lnSpc>
              <a:spcBef>
                <a:spcPts val="0"/>
              </a:spcBef>
            </a:pPr>
            <a:r>
              <a:rPr lang="en-US" sz="1350" dirty="0"/>
              <a:t>In some cases of chronic large rotator cuff tears, proximal migration of the humeral head leads to a pattern of degenerative arthritis termed cuff-tear </a:t>
            </a:r>
            <a:r>
              <a:rPr lang="en-US" sz="1350" dirty="0" err="1"/>
              <a:t>arthropathy</a:t>
            </a:r>
            <a:r>
              <a:rPr lang="en-US" sz="1350" dirty="0"/>
              <a:t>.</a:t>
            </a:r>
          </a:p>
          <a:p>
            <a:pPr>
              <a:spcAft>
                <a:spcPts val="0"/>
              </a:spcAft>
            </a:pPr>
            <a:r>
              <a:rPr lang="en-US" sz="1350" b="1" dirty="0"/>
              <a:t>Treatment</a:t>
            </a:r>
          </a:p>
          <a:p>
            <a:pPr lvl="1">
              <a:lnSpc>
                <a:spcPct val="120000"/>
              </a:lnSpc>
              <a:spcBef>
                <a:spcPts val="0"/>
              </a:spcBef>
            </a:pPr>
            <a:r>
              <a:rPr lang="en-US" sz="1350" dirty="0"/>
              <a:t>The choice of treatment and frequently its result are functions of the stage of the impingement and response to pain. </a:t>
            </a:r>
          </a:p>
          <a:p>
            <a:pPr lvl="2">
              <a:lnSpc>
                <a:spcPct val="120000"/>
              </a:lnSpc>
              <a:spcBef>
                <a:spcPts val="0"/>
              </a:spcBef>
            </a:pPr>
            <a:r>
              <a:rPr lang="en-US" sz="1350" dirty="0"/>
              <a:t>In stage I disease, in which there is little mechanical impingement, </a:t>
            </a:r>
          </a:p>
          <a:p>
            <a:pPr lvl="3">
              <a:lnSpc>
                <a:spcPct val="120000"/>
              </a:lnSpc>
              <a:spcBef>
                <a:spcPts val="0"/>
              </a:spcBef>
            </a:pPr>
            <a:r>
              <a:rPr lang="en-US" sz="1350" dirty="0"/>
              <a:t>most patients respond to rest. </a:t>
            </a:r>
          </a:p>
          <a:p>
            <a:pPr lvl="3">
              <a:lnSpc>
                <a:spcPct val="120000"/>
              </a:lnSpc>
              <a:spcBef>
                <a:spcPts val="0"/>
              </a:spcBef>
            </a:pPr>
            <a:r>
              <a:rPr lang="en-US" sz="1350" dirty="0"/>
              <a:t>It is important not to immobilize the shoulder for any period because contraction of the shoulder capsule and periarticular structures can produce an adhesive capsulitis. </a:t>
            </a:r>
          </a:p>
          <a:p>
            <a:pPr lvl="3">
              <a:lnSpc>
                <a:spcPct val="120000"/>
              </a:lnSpc>
              <a:spcBef>
                <a:spcPts val="0"/>
              </a:spcBef>
            </a:pPr>
            <a:r>
              <a:rPr lang="en-US" sz="1350" dirty="0"/>
              <a:t>After a period of rest, a progressive program of stretching and strengthening exercises generally restores the shoulder to normal function. </a:t>
            </a:r>
          </a:p>
          <a:p>
            <a:pPr lvl="3">
              <a:lnSpc>
                <a:spcPct val="120000"/>
              </a:lnSpc>
              <a:spcBef>
                <a:spcPts val="0"/>
              </a:spcBef>
            </a:pPr>
            <a:r>
              <a:rPr lang="en-US" sz="1350" dirty="0"/>
              <a:t>Use of aspirin and other nonsteroidal anti-inflammatory drugs (NSAIDs) may shorten the symptomatic period. </a:t>
            </a:r>
          </a:p>
          <a:p>
            <a:pPr lvl="3">
              <a:lnSpc>
                <a:spcPct val="120000"/>
              </a:lnSpc>
              <a:spcBef>
                <a:spcPts val="0"/>
              </a:spcBef>
            </a:pPr>
            <a:r>
              <a:rPr lang="en-US" sz="1350" dirty="0"/>
              <a:t>Modalities such as ultrasound, </a:t>
            </a:r>
            <a:r>
              <a:rPr lang="en-US" sz="1350" dirty="0" err="1"/>
              <a:t>neuroprobe</a:t>
            </a:r>
            <a:r>
              <a:rPr lang="en-US" sz="1350" dirty="0"/>
              <a:t>, and transcutaneous electrical nerve stimulation generally are not helpful. </a:t>
            </a:r>
          </a:p>
          <a:p>
            <a:pPr lvl="3">
              <a:lnSpc>
                <a:spcPct val="120000"/>
              </a:lnSpc>
              <a:spcBef>
                <a:spcPts val="0"/>
              </a:spcBef>
            </a:pPr>
            <a:r>
              <a:rPr lang="en-US" sz="1350" dirty="0"/>
              <a:t>Patients with stage I and II disease may have a dramatic response to local injection of </a:t>
            </a:r>
            <a:r>
              <a:rPr lang="en-US" sz="1350" dirty="0" err="1"/>
              <a:t>glucocorticosteroids</a:t>
            </a:r>
            <a:r>
              <a:rPr lang="en-US" sz="1350" dirty="0"/>
              <a:t> and local anesthetic agents. </a:t>
            </a:r>
          </a:p>
          <a:p>
            <a:pPr lvl="2">
              <a:lnSpc>
                <a:spcPct val="120000"/>
              </a:lnSpc>
              <a:spcBef>
                <a:spcPts val="0"/>
              </a:spcBef>
            </a:pPr>
            <a:r>
              <a:rPr lang="en-US" sz="1350" dirty="0"/>
              <a:t>For stage II disease in which there is fibrosis and thickening anteriorly, </a:t>
            </a:r>
          </a:p>
          <a:p>
            <a:pPr lvl="3">
              <a:lnSpc>
                <a:spcPct val="120000"/>
              </a:lnSpc>
              <a:spcBef>
                <a:spcPts val="0"/>
              </a:spcBef>
            </a:pPr>
            <a:r>
              <a:rPr lang="en-US" sz="1350" dirty="0"/>
              <a:t>it is frequently better to inject through a posterior approach. </a:t>
            </a:r>
          </a:p>
          <a:p>
            <a:pPr lvl="4">
              <a:lnSpc>
                <a:spcPct val="120000"/>
              </a:lnSpc>
              <a:spcBef>
                <a:spcPts val="0"/>
              </a:spcBef>
            </a:pPr>
            <a:r>
              <a:rPr lang="en-US" sz="1350" dirty="0"/>
              <a:t>We prefer a combination of 3 mL of 1% lidocaine (Xylocaine), 3 mL of 0.5% bupivacaine, and 20 mg of triamcinolone. </a:t>
            </a:r>
          </a:p>
          <a:p>
            <a:pPr lvl="4">
              <a:lnSpc>
                <a:spcPct val="120000"/>
              </a:lnSpc>
              <a:spcBef>
                <a:spcPts val="0"/>
              </a:spcBef>
            </a:pPr>
            <a:r>
              <a:rPr lang="en-US" sz="1350" dirty="0"/>
              <a:t>This injection combines a short-acting anesthetic to help confirm the diagnosis, a longer acting anesthetic for analgesic purposes, and a steroid preparation in a depot form.</a:t>
            </a:r>
          </a:p>
          <a:p>
            <a:pPr lvl="3">
              <a:lnSpc>
                <a:spcPct val="120000"/>
              </a:lnSpc>
              <a:spcBef>
                <a:spcPts val="0"/>
              </a:spcBef>
            </a:pPr>
            <a:r>
              <a:rPr lang="en-US" sz="1350" dirty="0"/>
              <a:t>An integrated program of occupational and physical therapy often precludes the need for surgery in patients with stage II disease. </a:t>
            </a:r>
          </a:p>
          <a:p>
            <a:pPr lvl="3">
              <a:lnSpc>
                <a:spcPct val="120000"/>
              </a:lnSpc>
              <a:spcBef>
                <a:spcPts val="0"/>
              </a:spcBef>
            </a:pPr>
            <a:r>
              <a:rPr lang="en-US" sz="1350" dirty="0"/>
              <a:t>Job modification for individuals with impingement syndrome caused by overuse may alleviate symptoms. </a:t>
            </a:r>
          </a:p>
          <a:p>
            <a:pPr lvl="3">
              <a:lnSpc>
                <a:spcPct val="120000"/>
              </a:lnSpc>
              <a:spcBef>
                <a:spcPts val="0"/>
              </a:spcBef>
            </a:pPr>
            <a:r>
              <a:rPr lang="en-US" sz="1350" dirty="0"/>
              <a:t>More businesses are becoming aware of the cost savings associated with proper job ergonomics. [71] [72]</a:t>
            </a:r>
          </a:p>
          <a:p>
            <a:pPr lvl="3">
              <a:lnSpc>
                <a:spcPct val="120000"/>
              </a:lnSpc>
              <a:spcBef>
                <a:spcPts val="0"/>
              </a:spcBef>
            </a:pPr>
            <a:r>
              <a:rPr lang="en-US" sz="1350" dirty="0"/>
              <a:t>The initial rehabilitation in stage II impingement is the cessation of repetitive overhand activity. </a:t>
            </a:r>
          </a:p>
          <a:p>
            <a:pPr lvl="3">
              <a:lnSpc>
                <a:spcPct val="120000"/>
              </a:lnSpc>
              <a:spcBef>
                <a:spcPts val="0"/>
              </a:spcBef>
            </a:pPr>
            <a:r>
              <a:rPr lang="en-US" sz="1350" dirty="0"/>
              <a:t>Ice, NSAIDs, and local injections also may be beneficial. </a:t>
            </a:r>
          </a:p>
          <a:p>
            <a:pPr lvl="3">
              <a:lnSpc>
                <a:spcPct val="120000"/>
              </a:lnSpc>
              <a:spcBef>
                <a:spcPts val="0"/>
              </a:spcBef>
            </a:pPr>
            <a:r>
              <a:rPr lang="en-US" sz="1350" dirty="0"/>
              <a:t>Initial physical therapy includes passive, active assisted, and active range of motion combined with stretching and mobilization exercises to prevent contracture. </a:t>
            </a:r>
          </a:p>
          <a:p>
            <a:pPr lvl="3">
              <a:lnSpc>
                <a:spcPct val="120000"/>
              </a:lnSpc>
              <a:spcBef>
                <a:spcPts val="0"/>
              </a:spcBef>
            </a:pPr>
            <a:r>
              <a:rPr lang="en-US" sz="1350" dirty="0"/>
              <a:t>As pain and inflammation subside, isometric or isotonic exercises are used to strengthen the rotator cuff musculature. </a:t>
            </a:r>
          </a:p>
          <a:p>
            <a:pPr lvl="3">
              <a:lnSpc>
                <a:spcPct val="120000"/>
              </a:lnSpc>
              <a:spcBef>
                <a:spcPts val="0"/>
              </a:spcBef>
            </a:pPr>
            <a:r>
              <a:rPr lang="en-US" sz="1350" dirty="0"/>
              <a:t>Isokinetic training at variable speeds and in variable positions is instituted before returning the patient to full activity. </a:t>
            </a:r>
          </a:p>
          <a:p>
            <a:pPr lvl="3">
              <a:lnSpc>
                <a:spcPct val="120000"/>
              </a:lnSpc>
              <a:spcBef>
                <a:spcPts val="0"/>
              </a:spcBef>
            </a:pPr>
            <a:r>
              <a:rPr lang="en-US" sz="1350" dirty="0"/>
              <a:t>For patients with a job-related injury, it is crucial to review and modify job mechanics to prevent recurrent episodes that can cause further disability and may precipitate the need for surgery.[71]</a:t>
            </a:r>
          </a:p>
          <a:p>
            <a:pPr lvl="3">
              <a:lnSpc>
                <a:spcPct val="120000"/>
              </a:lnSpc>
              <a:spcBef>
                <a:spcPts val="0"/>
              </a:spcBef>
            </a:pPr>
            <a:r>
              <a:rPr lang="en-US" sz="1350" dirty="0" err="1"/>
              <a:t>Neer</a:t>
            </a:r>
            <a:r>
              <a:rPr lang="en-US" sz="1350" dirty="0"/>
              <a:t>[19] suggested that a patient with refractory stage II disease may respond to division of the </a:t>
            </a:r>
            <a:r>
              <a:rPr lang="en-US" sz="1350" dirty="0" err="1"/>
              <a:t>coracoacromial</a:t>
            </a:r>
            <a:r>
              <a:rPr lang="en-US" sz="1350" dirty="0"/>
              <a:t> ligament and </a:t>
            </a:r>
            <a:r>
              <a:rPr lang="en-US" sz="1350" dirty="0" err="1"/>
              <a:t>bursectomy</a:t>
            </a:r>
            <a:r>
              <a:rPr lang="en-US" sz="1350" dirty="0"/>
              <a:t> of the </a:t>
            </a:r>
            <a:r>
              <a:rPr lang="en-US" sz="1350" dirty="0" err="1"/>
              <a:t>subacromial</a:t>
            </a:r>
            <a:r>
              <a:rPr lang="en-US" sz="1350" dirty="0"/>
              <a:t> bursa. </a:t>
            </a:r>
          </a:p>
          <a:p>
            <a:pPr lvl="2">
              <a:lnSpc>
                <a:spcPct val="120000"/>
              </a:lnSpc>
              <a:spcBef>
                <a:spcPts val="0"/>
              </a:spcBef>
            </a:pPr>
            <a:r>
              <a:rPr lang="en-US" sz="1350" dirty="0"/>
              <a:t>for stage II and III impingement lesions, </a:t>
            </a:r>
          </a:p>
          <a:p>
            <a:pPr lvl="3">
              <a:lnSpc>
                <a:spcPct val="120000"/>
              </a:lnSpc>
              <a:spcBef>
                <a:spcPts val="0"/>
              </a:spcBef>
            </a:pPr>
            <a:r>
              <a:rPr lang="en-US" sz="1350" dirty="0" err="1"/>
              <a:t>Neer's</a:t>
            </a:r>
            <a:r>
              <a:rPr lang="en-US" sz="1350" dirty="0"/>
              <a:t> description of open anterior </a:t>
            </a:r>
            <a:r>
              <a:rPr lang="en-US" sz="1350" dirty="0" err="1"/>
              <a:t>acromioplasty</a:t>
            </a:r>
            <a:r>
              <a:rPr lang="en-US" sz="1350" dirty="0"/>
              <a:t> has become accepted as the procedure of choice with many investigators reporting high success rates in treating impingement syndrome and rotator cuff tears. [73] [74] [75] [76] </a:t>
            </a:r>
          </a:p>
          <a:p>
            <a:pPr lvl="4">
              <a:lnSpc>
                <a:spcPct val="120000"/>
              </a:lnSpc>
              <a:spcBef>
                <a:spcPts val="0"/>
              </a:spcBef>
            </a:pPr>
            <a:r>
              <a:rPr lang="en-US" sz="1350" dirty="0"/>
              <a:t>Reported results show good and excellent relief of symptoms in 71% to 87% of patients treated by the open surgical procedure. [77] [78] [79] [80]</a:t>
            </a:r>
          </a:p>
          <a:p>
            <a:pPr lvl="4">
              <a:lnSpc>
                <a:spcPct val="120000"/>
              </a:lnSpc>
              <a:spcBef>
                <a:spcPts val="0"/>
              </a:spcBef>
            </a:pPr>
            <a:r>
              <a:rPr lang="en-US" sz="1350" dirty="0"/>
              <a:t>In 1985, </a:t>
            </a:r>
            <a:r>
              <a:rPr lang="en-US" sz="1350" dirty="0" err="1"/>
              <a:t>Ellman</a:t>
            </a:r>
            <a:r>
              <a:rPr lang="en-US" sz="1350" dirty="0"/>
              <a:t>[45] described the technique of arthroscopic </a:t>
            </a:r>
            <a:r>
              <a:rPr lang="en-US" sz="1350" dirty="0" err="1"/>
              <a:t>subacromial</a:t>
            </a:r>
            <a:r>
              <a:rPr lang="en-US" sz="1350" dirty="0"/>
              <a:t> decompression. </a:t>
            </a:r>
          </a:p>
          <a:p>
            <a:pPr lvl="4">
              <a:lnSpc>
                <a:spcPct val="120000"/>
              </a:lnSpc>
              <a:spcBef>
                <a:spcPts val="0"/>
              </a:spcBef>
            </a:pPr>
            <a:r>
              <a:rPr lang="en-US" sz="1350" dirty="0"/>
              <a:t>His initial results[46] and the results of others are comparable to those of open surgical techniques. [47] [81] </a:t>
            </a:r>
          </a:p>
          <a:p>
            <a:pPr lvl="3">
              <a:lnSpc>
                <a:spcPct val="120000"/>
              </a:lnSpc>
              <a:spcBef>
                <a:spcPts val="0"/>
              </a:spcBef>
            </a:pPr>
            <a:r>
              <a:rPr lang="en-US" sz="1350" dirty="0"/>
              <a:t>Arthroscopic </a:t>
            </a:r>
            <a:r>
              <a:rPr lang="en-US" sz="1350" dirty="0" err="1"/>
              <a:t>subacromial</a:t>
            </a:r>
            <a:r>
              <a:rPr lang="en-US" sz="1350" dirty="0"/>
              <a:t> decompression has become a widely accepted treatment for refractory stage II and III impingement lesions. </a:t>
            </a:r>
          </a:p>
          <a:p>
            <a:pPr lvl="4">
              <a:lnSpc>
                <a:spcPct val="120000"/>
              </a:lnSpc>
              <a:spcBef>
                <a:spcPts val="0"/>
              </a:spcBef>
            </a:pPr>
            <a:r>
              <a:rPr lang="en-US" sz="1350" dirty="0"/>
              <a:t>The procedure can be done as outpatient surgery, and because no deltoid is detached as with the open technique, the procedure facilitates rehabilitation and overall recovery rates.</a:t>
            </a:r>
            <a:endParaRPr lang="en-GB" sz="1350" dirty="0"/>
          </a:p>
        </p:txBody>
      </p:sp>
      <p:sp>
        <p:nvSpPr>
          <p:cNvPr id="2" name="Título 1"/>
          <p:cNvSpPr>
            <a:spLocks noGrp="1"/>
          </p:cNvSpPr>
          <p:nvPr>
            <p:ph type="title"/>
          </p:nvPr>
        </p:nvSpPr>
        <p:spPr>
          <a:xfrm>
            <a:off x="466932" y="127829"/>
            <a:ext cx="6391072" cy="475909"/>
          </a:xfrm>
        </p:spPr>
        <p:txBody>
          <a:bodyPr>
            <a:noAutofit/>
          </a:bodyPr>
          <a:lstStyle/>
          <a:p>
            <a:r>
              <a:rPr lang="en-US" sz="2000" dirty="0"/>
              <a:t>Shoulder Impingement and Rotator Cuff Tendinopathy (1400 words) </a:t>
            </a:r>
            <a:r>
              <a:rPr lang="en-US" sz="2000" dirty="0">
                <a:sym typeface="Wingdings" panose="05000000000000000000" pitchFamily="2" charset="2"/>
              </a:rPr>
              <a:t> S</a:t>
            </a:r>
            <a:r>
              <a:rPr lang="en-US" sz="2000" dirty="0"/>
              <a:t>ubheadings (</a:t>
            </a:r>
            <a:r>
              <a:rPr lang="en-US" sz="2000" dirty="0">
                <a:solidFill>
                  <a:srgbClr val="FF0000"/>
                </a:solidFill>
              </a:rPr>
              <a:t>1420</a:t>
            </a:r>
            <a:r>
              <a:rPr lang="en-US" sz="2000" dirty="0"/>
              <a:t>)</a:t>
            </a:r>
            <a:endParaRPr lang="en-GB" sz="2000" dirty="0"/>
          </a:p>
        </p:txBody>
      </p:sp>
    </p:spTree>
    <p:extLst>
      <p:ext uri="{BB962C8B-B14F-4D97-AF65-F5344CB8AC3E}">
        <p14:creationId xmlns:p14="http://schemas.microsoft.com/office/powerpoint/2010/main" val="37733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28383" y="3913272"/>
            <a:ext cx="5486400" cy="425054"/>
          </a:xfrm>
        </p:spPr>
        <p:txBody>
          <a:bodyPr/>
          <a:lstStyle/>
          <a:p>
            <a:pPr algn="ctr"/>
            <a:r>
              <a:rPr lang="en-GB" dirty="0">
                <a:solidFill>
                  <a:srgbClr val="0057B8"/>
                </a:solidFill>
              </a:rPr>
              <a:t>As time passes H. sapiens behaviours change. </a:t>
            </a:r>
            <a:br>
              <a:rPr lang="en-GB" dirty="0">
                <a:solidFill>
                  <a:srgbClr val="0057B8"/>
                </a:solidFill>
              </a:rPr>
            </a:br>
            <a:r>
              <a:rPr lang="en-GB" dirty="0">
                <a:solidFill>
                  <a:srgbClr val="0057B8"/>
                </a:solidFill>
              </a:rPr>
              <a:t>We cannot just ignore it.</a:t>
            </a:r>
          </a:p>
        </p:txBody>
      </p:sp>
      <p:pic>
        <p:nvPicPr>
          <p:cNvPr id="1026" name="Picture 2" descr="Resultado de imagen de write call me text m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4248" b="5476"/>
          <a:stretch/>
        </p:blipFill>
        <p:spPr bwMode="auto">
          <a:xfrm>
            <a:off x="1974956" y="950496"/>
            <a:ext cx="5193256" cy="277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35993"/>
      </p:ext>
    </p:extLst>
  </p:cSld>
  <p:clrMapOvr>
    <a:masterClrMapping/>
  </p:clrMapOvr>
  <mc:AlternateContent xmlns:mc="http://schemas.openxmlformats.org/markup-compatibility/2006" xmlns:p14="http://schemas.microsoft.com/office/powerpoint/2010/main">
    <mc:Choice Requires="p14">
      <p:transition spd="slow" p14:dur="2000" advTm="9257"/>
    </mc:Choice>
    <mc:Fallback xmlns="">
      <p:transition spd="slow" advTm="9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6931" y="1155701"/>
            <a:ext cx="8334171" cy="3765215"/>
          </a:xfrm>
        </p:spPr>
        <p:txBody>
          <a:bodyPr>
            <a:noAutofit/>
          </a:bodyPr>
          <a:lstStyle/>
          <a:p>
            <a:pPr>
              <a:spcAft>
                <a:spcPts val="0"/>
              </a:spcAft>
            </a:pPr>
            <a:r>
              <a:rPr lang="en-US" sz="1050" b="1" dirty="0"/>
              <a:t>What’s shoulder impingement?</a:t>
            </a:r>
          </a:p>
          <a:p>
            <a:pPr lvl="1">
              <a:spcBef>
                <a:spcPts val="0"/>
              </a:spcBef>
            </a:pPr>
            <a:r>
              <a:rPr lang="en-US" sz="1050" dirty="0"/>
              <a:t>One of the most common </a:t>
            </a:r>
            <a:r>
              <a:rPr lang="en-US" sz="1050" dirty="0" err="1"/>
              <a:t>nontraumatic</a:t>
            </a:r>
            <a:r>
              <a:rPr lang="en-US" sz="1050" dirty="0"/>
              <a:t> causes of shoulder pain is impingement with rotator cuff tendinopathy. </a:t>
            </a:r>
          </a:p>
          <a:p>
            <a:pPr lvl="1">
              <a:spcBef>
                <a:spcPts val="0"/>
              </a:spcBef>
            </a:pPr>
            <a:r>
              <a:rPr lang="en-US" sz="1050" dirty="0"/>
              <a:t>In 1972, </a:t>
            </a:r>
            <a:r>
              <a:rPr lang="en-US" sz="1050" dirty="0" err="1"/>
              <a:t>Neer</a:t>
            </a:r>
            <a:r>
              <a:rPr lang="en-US" sz="1050" dirty="0"/>
              <a:t>[9] described his results of 100 anatomic shoulder dissections and coined the term impingement syndrome. </a:t>
            </a:r>
          </a:p>
          <a:p>
            <a:pPr lvl="1">
              <a:spcBef>
                <a:spcPts val="0"/>
              </a:spcBef>
            </a:pPr>
            <a:r>
              <a:rPr lang="en-US" sz="1050" dirty="0"/>
              <a:t>Impingement may be defined as the encroachment of the acromion, </a:t>
            </a:r>
            <a:r>
              <a:rPr lang="en-US" sz="1050" dirty="0" err="1"/>
              <a:t>coracoacromial</a:t>
            </a:r>
            <a:r>
              <a:rPr lang="en-US" sz="1050" dirty="0"/>
              <a:t> ligament, coracoid process, or AC joint on the rotator cuff as it passes beneath them during </a:t>
            </a:r>
            <a:r>
              <a:rPr lang="en-US" sz="1050" dirty="0" err="1"/>
              <a:t>glenohumeral</a:t>
            </a:r>
            <a:r>
              <a:rPr lang="en-US" sz="1050" dirty="0"/>
              <a:t> motion. </a:t>
            </a:r>
          </a:p>
          <a:p>
            <a:pPr>
              <a:spcAft>
                <a:spcPts val="0"/>
              </a:spcAft>
            </a:pPr>
            <a:r>
              <a:rPr lang="en-US" sz="1050" b="1" dirty="0"/>
              <a:t>What’s the function of the rotator cuff?</a:t>
            </a:r>
          </a:p>
          <a:p>
            <a:pPr lvl="1">
              <a:spcBef>
                <a:spcPts val="0"/>
              </a:spcBef>
            </a:pPr>
            <a:r>
              <a:rPr lang="en-US" sz="1050" dirty="0"/>
              <a:t>The function of the posterior rotator cuff is to abduct and externally rotate the </a:t>
            </a:r>
            <a:r>
              <a:rPr lang="en-US" sz="1050" dirty="0" err="1"/>
              <a:t>humerus</a:t>
            </a:r>
            <a:r>
              <a:rPr lang="en-US" sz="1050" dirty="0"/>
              <a:t>. </a:t>
            </a:r>
          </a:p>
          <a:p>
            <a:pPr lvl="1">
              <a:spcBef>
                <a:spcPts val="0"/>
              </a:spcBef>
            </a:pPr>
            <a:r>
              <a:rPr lang="en-US" sz="1050" dirty="0"/>
              <a:t>The cuff with the biceps tendon serves as a humeral head depressor to maintain the head centered within the glenoid fossa as the cuff and deltoid elevate the arm. [58] [59] [60]</a:t>
            </a:r>
          </a:p>
          <a:p>
            <a:pPr>
              <a:spcAft>
                <a:spcPts val="0"/>
              </a:spcAft>
            </a:pPr>
            <a:r>
              <a:rPr lang="en-US" sz="1050" b="1" dirty="0"/>
              <a:t>What’s the cause of impingement?</a:t>
            </a:r>
          </a:p>
          <a:p>
            <a:pPr lvl="1">
              <a:spcBef>
                <a:spcPts val="0"/>
              </a:spcBef>
            </a:pPr>
            <a:r>
              <a:rPr lang="en-US" sz="1050" dirty="0"/>
              <a:t>Controversy continues, however, as to the exact cause of impingement—whether it is a primary, intrinsic, degenerative event within the tendon with superior migration of the head on arm elevation and secondary impingement on the acromion or a purely mechanical attrition of the tendon with primary impingement against the acromion. </a:t>
            </a:r>
          </a:p>
          <a:p>
            <a:pPr lvl="1">
              <a:spcBef>
                <a:spcPts val="0"/>
              </a:spcBef>
            </a:pPr>
            <a:r>
              <a:rPr lang="en-US" sz="1050" dirty="0"/>
              <a:t>The mechanical impingement of the rotator cuff may be influenced by variations in the shape and slope of the acromion. [61] [62] </a:t>
            </a:r>
          </a:p>
          <a:p>
            <a:pPr lvl="2">
              <a:spcBef>
                <a:spcPts val="0"/>
              </a:spcBef>
            </a:pPr>
            <a:r>
              <a:rPr lang="en-US" sz="1050" dirty="0"/>
              <a:t>The supraspinatus outlet may become narrowed from proliferative spur formation of the acromion or degenerative changes of the AC joint. These changes, along with intrinsic degenerative changes of the rotator cuff, may lead to rotator cuff tear, but the exact pathogenesis remains controversial. </a:t>
            </a:r>
          </a:p>
          <a:p>
            <a:pPr lvl="2">
              <a:spcBef>
                <a:spcPts val="0"/>
              </a:spcBef>
            </a:pPr>
            <a:r>
              <a:rPr lang="en-US" sz="1050" dirty="0"/>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050" dirty="0" err="1"/>
              <a:t>coracoacromial</a:t>
            </a:r>
            <a:r>
              <a:rPr lang="en-US" sz="1050" dirty="0"/>
              <a:t> arch are caused by the cuff lesions or are a cause of the lesions themselves.</a:t>
            </a:r>
          </a:p>
        </p:txBody>
      </p:sp>
      <p:sp>
        <p:nvSpPr>
          <p:cNvPr id="2" name="Título 1"/>
          <p:cNvSpPr>
            <a:spLocks noGrp="1"/>
          </p:cNvSpPr>
          <p:nvPr>
            <p:ph type="title"/>
          </p:nvPr>
        </p:nvSpPr>
        <p:spPr>
          <a:xfrm>
            <a:off x="466932" y="103765"/>
            <a:ext cx="6391072" cy="475909"/>
          </a:xfrm>
        </p:spPr>
        <p:txBody>
          <a:bodyPr>
            <a:noAutofit/>
          </a:bodyPr>
          <a:lstStyle/>
          <a:p>
            <a:r>
              <a:rPr lang="en-US" sz="2000" dirty="0"/>
              <a:t>Shoulder Impingement and Rotator Cuff Tendinopathy (1400 words) </a:t>
            </a:r>
            <a:r>
              <a:rPr lang="en-US" sz="2000" dirty="0">
                <a:sym typeface="Wingdings" panose="05000000000000000000" pitchFamily="2" charset="2"/>
              </a:rPr>
              <a:t> S</a:t>
            </a:r>
            <a:r>
              <a:rPr lang="en-US" sz="2000" dirty="0"/>
              <a:t>ubheadings (</a:t>
            </a:r>
            <a:r>
              <a:rPr lang="en-US" sz="2000" dirty="0">
                <a:solidFill>
                  <a:srgbClr val="FF0000"/>
                </a:solidFill>
              </a:rPr>
              <a:t>1420</a:t>
            </a:r>
            <a:r>
              <a:rPr lang="en-US" sz="2000" dirty="0"/>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1 of 5</a:t>
            </a:r>
          </a:p>
        </p:txBody>
      </p:sp>
    </p:spTree>
    <p:extLst>
      <p:ext uri="{BB962C8B-B14F-4D97-AF65-F5344CB8AC3E}">
        <p14:creationId xmlns:p14="http://schemas.microsoft.com/office/powerpoint/2010/main" val="258344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90539" y="1866371"/>
            <a:ext cx="6948488" cy="1036804"/>
          </a:xfrm>
        </p:spPr>
        <p:txBody>
          <a:bodyPr/>
          <a:lstStyle/>
          <a:p>
            <a:r>
              <a:rPr lang="es-ES" dirty="0"/>
              <a:t>3. </a:t>
            </a:r>
            <a:r>
              <a:rPr lang="en-GB" dirty="0"/>
              <a:t>Trim unnecessary text</a:t>
            </a:r>
            <a:endParaRPr lang="es-ES" dirty="0"/>
          </a:p>
        </p:txBody>
      </p:sp>
    </p:spTree>
    <p:extLst>
      <p:ext uri="{BB962C8B-B14F-4D97-AF65-F5344CB8AC3E}">
        <p14:creationId xmlns:p14="http://schemas.microsoft.com/office/powerpoint/2010/main" val="241958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010" y="703053"/>
            <a:ext cx="8334171" cy="3506360"/>
          </a:xfrm>
        </p:spPr>
        <p:txBody>
          <a:bodyPr>
            <a:normAutofit fontScale="25000" lnSpcReduction="20000"/>
          </a:bodyPr>
          <a:lstStyle/>
          <a:p>
            <a:pPr>
              <a:spcAft>
                <a:spcPts val="0"/>
              </a:spcAft>
            </a:pPr>
            <a:r>
              <a:rPr lang="en-US" sz="1350" b="1" dirty="0"/>
              <a:t>What’s shoulder impingement?</a:t>
            </a:r>
          </a:p>
          <a:p>
            <a:pPr lvl="1">
              <a:lnSpc>
                <a:spcPct val="120000"/>
              </a:lnSpc>
              <a:spcBef>
                <a:spcPts val="0"/>
              </a:spcBef>
            </a:pPr>
            <a:r>
              <a:rPr lang="en-US" sz="1350" dirty="0"/>
              <a:t>One of the most common </a:t>
            </a:r>
            <a:r>
              <a:rPr lang="en-US" sz="1350" dirty="0" err="1"/>
              <a:t>nontraumatic</a:t>
            </a:r>
            <a:r>
              <a:rPr lang="en-US" sz="1350" dirty="0"/>
              <a:t> causes of shoulder pain. </a:t>
            </a:r>
          </a:p>
          <a:p>
            <a:pPr lvl="1">
              <a:lnSpc>
                <a:spcPct val="120000"/>
              </a:lnSpc>
              <a:spcBef>
                <a:spcPts val="0"/>
              </a:spcBef>
            </a:pPr>
            <a:r>
              <a:rPr lang="en-US" sz="1350" dirty="0"/>
              <a:t>Described in 1972 by </a:t>
            </a:r>
            <a:r>
              <a:rPr lang="en-US" sz="1350" dirty="0" err="1"/>
              <a:t>Neer</a:t>
            </a:r>
            <a:r>
              <a:rPr lang="en-US" sz="1350" dirty="0"/>
              <a:t>[9] from 100 anatomic shoulder dissections. </a:t>
            </a:r>
          </a:p>
          <a:p>
            <a:pPr lvl="1">
              <a:lnSpc>
                <a:spcPct val="120000"/>
              </a:lnSpc>
              <a:spcBef>
                <a:spcPts val="0"/>
              </a:spcBef>
            </a:pPr>
            <a:r>
              <a:rPr lang="en-US" sz="1350" dirty="0"/>
              <a:t>It may be defined as the encroachment of the acromion, </a:t>
            </a:r>
            <a:r>
              <a:rPr lang="en-US" sz="1350" dirty="0" err="1"/>
              <a:t>coracoacromial</a:t>
            </a:r>
            <a:r>
              <a:rPr lang="en-US" sz="1350" dirty="0"/>
              <a:t> ligament, coracoid process, or AC joint on the rotator cuff as it passes beneath them during </a:t>
            </a:r>
            <a:r>
              <a:rPr lang="en-US" sz="1350" dirty="0" err="1"/>
              <a:t>glenohumeral</a:t>
            </a:r>
            <a:r>
              <a:rPr lang="en-US" sz="1350" dirty="0"/>
              <a:t> motion. </a:t>
            </a:r>
          </a:p>
          <a:p>
            <a:pPr>
              <a:spcAft>
                <a:spcPts val="0"/>
              </a:spcAft>
            </a:pPr>
            <a:r>
              <a:rPr lang="en-US" sz="1350" b="1" dirty="0"/>
              <a:t>What’s the function of the rotator cuff?</a:t>
            </a:r>
          </a:p>
          <a:p>
            <a:pPr lvl="1">
              <a:lnSpc>
                <a:spcPct val="120000"/>
              </a:lnSpc>
              <a:spcBef>
                <a:spcPts val="0"/>
              </a:spcBef>
            </a:pPr>
            <a:r>
              <a:rPr lang="en-US" sz="1350" dirty="0"/>
              <a:t>The function of the posterior rotator cuff is to abduct and externally rotate the </a:t>
            </a:r>
            <a:r>
              <a:rPr lang="en-US" sz="1350" dirty="0" err="1"/>
              <a:t>humerus</a:t>
            </a:r>
            <a:r>
              <a:rPr lang="en-US" sz="1350" dirty="0"/>
              <a:t>. </a:t>
            </a:r>
          </a:p>
          <a:p>
            <a:pPr lvl="1">
              <a:lnSpc>
                <a:spcPct val="120000"/>
              </a:lnSpc>
              <a:spcBef>
                <a:spcPts val="0"/>
              </a:spcBef>
            </a:pPr>
            <a:r>
              <a:rPr lang="en-US" sz="1350" dirty="0"/>
              <a:t>The cuff with the biceps tendon serves as a humeral head depressor to maintain the head centered within the glenoid fossa as the cuff and deltoid elevate the arm. [58] [59] [60]</a:t>
            </a:r>
          </a:p>
          <a:p>
            <a:pPr>
              <a:spcAft>
                <a:spcPts val="0"/>
              </a:spcAft>
            </a:pPr>
            <a:r>
              <a:rPr lang="en-US" sz="1350" b="1" dirty="0"/>
              <a:t>What’s the cause of impingement?</a:t>
            </a:r>
          </a:p>
          <a:p>
            <a:pPr lvl="1">
              <a:lnSpc>
                <a:spcPct val="120000"/>
              </a:lnSpc>
              <a:spcBef>
                <a:spcPts val="0"/>
              </a:spcBef>
            </a:pPr>
            <a:r>
              <a:rPr lang="en-US" sz="1350" dirty="0"/>
              <a:t>It remains controversial.</a:t>
            </a:r>
          </a:p>
          <a:p>
            <a:pPr lvl="1">
              <a:lnSpc>
                <a:spcPct val="120000"/>
              </a:lnSpc>
              <a:spcBef>
                <a:spcPts val="0"/>
              </a:spcBef>
            </a:pPr>
            <a:r>
              <a:rPr lang="en-US" sz="1350" dirty="0"/>
              <a:t>It may be </a:t>
            </a:r>
          </a:p>
          <a:p>
            <a:pPr lvl="2">
              <a:lnSpc>
                <a:spcPct val="120000"/>
              </a:lnSpc>
              <a:spcBef>
                <a:spcPts val="0"/>
              </a:spcBef>
            </a:pPr>
            <a:r>
              <a:rPr lang="en-US" sz="1350" dirty="0"/>
              <a:t>a primary, intrinsic, degenerative event within the tendon with superior migration of the head on arm elevation and secondary impingement on the acromion</a:t>
            </a:r>
          </a:p>
          <a:p>
            <a:pPr lvl="2">
              <a:lnSpc>
                <a:spcPct val="120000"/>
              </a:lnSpc>
              <a:spcBef>
                <a:spcPts val="0"/>
              </a:spcBef>
            </a:pPr>
            <a:r>
              <a:rPr lang="en-US" sz="1350" dirty="0"/>
              <a:t>or a purely mechanical attrition of the tendon with primary impingement against the acromion. </a:t>
            </a:r>
          </a:p>
          <a:p>
            <a:pPr lvl="1">
              <a:lnSpc>
                <a:spcPct val="120000"/>
              </a:lnSpc>
              <a:spcBef>
                <a:spcPts val="0"/>
              </a:spcBef>
            </a:pPr>
            <a:r>
              <a:rPr lang="en-US" sz="1350" dirty="0"/>
              <a:t>The mechanical impingement of the rotator cuff may be influenced by </a:t>
            </a:r>
          </a:p>
          <a:p>
            <a:pPr lvl="2">
              <a:lnSpc>
                <a:spcPct val="120000"/>
              </a:lnSpc>
              <a:spcBef>
                <a:spcPts val="0"/>
              </a:spcBef>
            </a:pPr>
            <a:r>
              <a:rPr lang="en-US" sz="1350" dirty="0"/>
              <a:t>Variations in the shape and slope of the acromion. [61] [62] </a:t>
            </a:r>
          </a:p>
          <a:p>
            <a:pPr lvl="2">
              <a:lnSpc>
                <a:spcPct val="120000"/>
              </a:lnSpc>
              <a:spcBef>
                <a:spcPts val="0"/>
              </a:spcBef>
            </a:pPr>
            <a:r>
              <a:rPr lang="en-US" sz="1350" dirty="0">
                <a:solidFill>
                  <a:schemeClr val="accent5">
                    <a:lumMod val="10000"/>
                  </a:schemeClr>
                </a:solidFill>
              </a:rPr>
              <a:t>Narrowing of the supraspinatus outlet from proliferative spur formation of the acromion or degenerative changes of the AC joint (Many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350" dirty="0" err="1">
                <a:solidFill>
                  <a:schemeClr val="accent5">
                    <a:lumMod val="10000"/>
                  </a:schemeClr>
                </a:solidFill>
              </a:rPr>
              <a:t>coracoacromial</a:t>
            </a:r>
            <a:r>
              <a:rPr lang="en-US" sz="1350" dirty="0">
                <a:solidFill>
                  <a:schemeClr val="accent5">
                    <a:lumMod val="10000"/>
                  </a:schemeClr>
                </a:solidFill>
              </a:rPr>
              <a:t> arch are caused by the cuff lesions or are a cause of the lesions themselves)</a:t>
            </a:r>
          </a:p>
          <a:p>
            <a:pPr lvl="2">
              <a:lnSpc>
                <a:spcPct val="120000"/>
              </a:lnSpc>
              <a:spcBef>
                <a:spcPts val="0"/>
              </a:spcBef>
            </a:pPr>
            <a:r>
              <a:rPr lang="en-US" sz="1350" dirty="0">
                <a:solidFill>
                  <a:schemeClr val="accent5">
                    <a:lumMod val="10000"/>
                  </a:schemeClr>
                </a:solidFill>
              </a:rPr>
              <a:t>Intrinsic degenerative changes of the rotator cuff</a:t>
            </a:r>
          </a:p>
          <a:p>
            <a:pPr>
              <a:spcAft>
                <a:spcPts val="0"/>
              </a:spcAft>
            </a:pPr>
            <a:r>
              <a:rPr lang="en-US" sz="1350" b="1" dirty="0"/>
              <a:t>Stages of impingement lesions of the shoulder (by </a:t>
            </a:r>
            <a:r>
              <a:rPr lang="en-US" sz="1350" b="1" dirty="0" err="1"/>
              <a:t>Neer</a:t>
            </a:r>
            <a:r>
              <a:rPr lang="en-US" sz="1350" b="1" dirty="0"/>
              <a:t>[9])</a:t>
            </a:r>
          </a:p>
          <a:p>
            <a:pPr lvl="1">
              <a:lnSpc>
                <a:spcPct val="120000"/>
              </a:lnSpc>
              <a:spcBef>
                <a:spcPts val="0"/>
              </a:spcBef>
            </a:pPr>
            <a:r>
              <a:rPr lang="en-US" sz="1350" dirty="0"/>
              <a:t>Stage I: edema and hemorrhage of the rotator cuff.</a:t>
            </a:r>
          </a:p>
          <a:p>
            <a:pPr lvl="2">
              <a:lnSpc>
                <a:spcPct val="120000"/>
              </a:lnSpc>
              <a:spcBef>
                <a:spcPts val="0"/>
              </a:spcBef>
            </a:pPr>
            <a:r>
              <a:rPr lang="en-US" sz="1350" dirty="0"/>
              <a:t>Typically found in individuals younger than 25 years who are active in overhead athletics. </a:t>
            </a:r>
          </a:p>
          <a:p>
            <a:pPr lvl="2">
              <a:lnSpc>
                <a:spcPct val="120000"/>
              </a:lnSpc>
              <a:spcBef>
                <a:spcPts val="0"/>
              </a:spcBef>
            </a:pPr>
            <a:r>
              <a:rPr lang="en-US" sz="1350" dirty="0">
                <a:solidFill>
                  <a:schemeClr val="accent5">
                    <a:lumMod val="10000"/>
                  </a:schemeClr>
                </a:solidFill>
              </a:rPr>
              <a:t>The condition usually responds to conservative treatment of rest, anti-inflammatory medication, and physical therapy. </a:t>
            </a:r>
          </a:p>
          <a:p>
            <a:pPr lvl="1">
              <a:lnSpc>
                <a:spcPct val="120000"/>
              </a:lnSpc>
              <a:spcBef>
                <a:spcPts val="0"/>
              </a:spcBef>
            </a:pPr>
            <a:r>
              <a:rPr lang="en-US" sz="1350" dirty="0">
                <a:solidFill>
                  <a:schemeClr val="accent5">
                    <a:lumMod val="10000"/>
                  </a:schemeClr>
                </a:solidFill>
              </a:rPr>
              <a:t>Stage II: fibrosis and thickening of the tendon.</a:t>
            </a:r>
          </a:p>
          <a:p>
            <a:pPr lvl="2">
              <a:lnSpc>
                <a:spcPct val="120000"/>
              </a:lnSpc>
              <a:spcBef>
                <a:spcPts val="0"/>
              </a:spcBef>
            </a:pPr>
            <a:r>
              <a:rPr lang="en-US" sz="1350" dirty="0">
                <a:solidFill>
                  <a:schemeClr val="accent5">
                    <a:lumMod val="10000"/>
                  </a:schemeClr>
                </a:solidFill>
              </a:rPr>
              <a:t>usually occur in the 30s or 40s</a:t>
            </a:r>
          </a:p>
          <a:p>
            <a:pPr lvl="2">
              <a:lnSpc>
                <a:spcPct val="120000"/>
              </a:lnSpc>
              <a:spcBef>
                <a:spcPts val="0"/>
              </a:spcBef>
            </a:pPr>
            <a:r>
              <a:rPr lang="en-US" sz="1350" dirty="0">
                <a:solidFill>
                  <a:schemeClr val="accent5">
                    <a:lumMod val="10000"/>
                  </a:schemeClr>
                </a:solidFill>
              </a:rPr>
              <a:t>The lesion also is treated conservatively, as in stage I, but attacks may recur. </a:t>
            </a:r>
          </a:p>
          <a:p>
            <a:pPr lvl="2">
              <a:lnSpc>
                <a:spcPct val="120000"/>
              </a:lnSpc>
              <a:spcBef>
                <a:spcPts val="0"/>
              </a:spcBef>
            </a:pPr>
            <a:r>
              <a:rPr lang="en-US" sz="1350" dirty="0">
                <a:solidFill>
                  <a:schemeClr val="accent5">
                    <a:lumMod val="10000"/>
                  </a:schemeClr>
                </a:solidFill>
              </a:rPr>
              <a:t>If symptoms persist despite adequate conservative management for more than 6 to 12 months, surgical intervention is warranted. </a:t>
            </a:r>
          </a:p>
          <a:p>
            <a:pPr lvl="1">
              <a:lnSpc>
                <a:spcPct val="120000"/>
              </a:lnSpc>
              <a:spcBef>
                <a:spcPts val="0"/>
              </a:spcBef>
            </a:pPr>
            <a:r>
              <a:rPr lang="en-US" sz="1350" dirty="0">
                <a:solidFill>
                  <a:schemeClr val="accent5">
                    <a:lumMod val="10000"/>
                  </a:schemeClr>
                </a:solidFill>
              </a:rPr>
              <a:t>Stage III: rotator cuff tears, biceps tendon rupture, and bone changes</a:t>
            </a:r>
          </a:p>
          <a:p>
            <a:pPr lvl="2">
              <a:lnSpc>
                <a:spcPct val="120000"/>
              </a:lnSpc>
              <a:spcBef>
                <a:spcPts val="0"/>
              </a:spcBef>
            </a:pPr>
            <a:r>
              <a:rPr lang="en-US" sz="1350" dirty="0">
                <a:solidFill>
                  <a:schemeClr val="accent5">
                    <a:lumMod val="10000"/>
                  </a:schemeClr>
                </a:solidFill>
              </a:rPr>
              <a:t>they rarely occur before age 40. </a:t>
            </a:r>
          </a:p>
          <a:p>
            <a:pPr lvl="2">
              <a:lnSpc>
                <a:spcPct val="120000"/>
              </a:lnSpc>
              <a:spcBef>
                <a:spcPts val="0"/>
              </a:spcBef>
            </a:pPr>
            <a:r>
              <a:rPr lang="en-US" sz="1350" dirty="0">
                <a:solidFill>
                  <a:schemeClr val="accent5">
                    <a:lumMod val="10000"/>
                  </a:schemeClr>
                </a:solidFill>
              </a:rPr>
              <a:t>Patients may present with pain, weakness, or supraspinatus atrophy, depending on the chronicity of the tear. </a:t>
            </a:r>
          </a:p>
          <a:p>
            <a:pPr lvl="2">
              <a:lnSpc>
                <a:spcPct val="120000"/>
              </a:lnSpc>
              <a:spcBef>
                <a:spcPts val="0"/>
              </a:spcBef>
            </a:pPr>
            <a:r>
              <a:rPr lang="en-US" sz="1350" dirty="0">
                <a:solidFill>
                  <a:schemeClr val="accent5">
                    <a:lumMod val="10000"/>
                  </a:schemeClr>
                </a:solidFill>
              </a:rPr>
              <a:t>Surgical treatment depends on the patient's age, loss of function, weakness, and pain.</a:t>
            </a:r>
          </a:p>
          <a:p>
            <a:pPr>
              <a:spcAft>
                <a:spcPts val="0"/>
              </a:spcAft>
            </a:pPr>
            <a:r>
              <a:rPr lang="en-US" sz="1350" b="1" dirty="0"/>
              <a:t>Symptoms &amp; signs</a:t>
            </a:r>
          </a:p>
          <a:p>
            <a:pPr lvl="1">
              <a:lnSpc>
                <a:spcPct val="120000"/>
              </a:lnSpc>
              <a:spcBef>
                <a:spcPts val="0"/>
              </a:spcBef>
            </a:pPr>
            <a:r>
              <a:rPr lang="en-US" sz="1350" dirty="0"/>
              <a:t>Pain </a:t>
            </a:r>
          </a:p>
          <a:p>
            <a:pPr lvl="2">
              <a:lnSpc>
                <a:spcPct val="120000"/>
              </a:lnSpc>
              <a:spcBef>
                <a:spcPts val="0"/>
              </a:spcBef>
            </a:pPr>
            <a:r>
              <a:rPr lang="en-US" sz="1350" dirty="0"/>
              <a:t>It can be sudden and incapacitating in cases of traumatic cuff tears</a:t>
            </a:r>
          </a:p>
          <a:p>
            <a:pPr lvl="2">
              <a:lnSpc>
                <a:spcPct val="120000"/>
              </a:lnSpc>
              <a:spcBef>
                <a:spcPts val="0"/>
              </a:spcBef>
            </a:pPr>
            <a:r>
              <a:rPr lang="en-US" sz="1350" dirty="0"/>
              <a:t>More commonly it manifests as a dull ache. </a:t>
            </a:r>
          </a:p>
          <a:p>
            <a:pPr lvl="2">
              <a:lnSpc>
                <a:spcPct val="120000"/>
              </a:lnSpc>
              <a:spcBef>
                <a:spcPts val="0"/>
              </a:spcBef>
            </a:pPr>
            <a:r>
              <a:rPr lang="en-US" sz="1350" dirty="0"/>
              <a:t>Usually located over the anterior and lateral aspects of the shoulder and may radiate into the lateral deltoid. </a:t>
            </a:r>
          </a:p>
          <a:p>
            <a:pPr lvl="2">
              <a:lnSpc>
                <a:spcPct val="120000"/>
              </a:lnSpc>
              <a:spcBef>
                <a:spcPts val="0"/>
              </a:spcBef>
            </a:pPr>
            <a:r>
              <a:rPr lang="en-US" sz="1350" dirty="0"/>
              <a:t>It may worsen with sleeping on the affected extremity</a:t>
            </a:r>
          </a:p>
          <a:p>
            <a:pPr lvl="2">
              <a:lnSpc>
                <a:spcPct val="120000"/>
              </a:lnSpc>
              <a:spcBef>
                <a:spcPts val="0"/>
              </a:spcBef>
            </a:pPr>
            <a:r>
              <a:rPr lang="en-US" sz="1350" dirty="0"/>
              <a:t>It is exacerbated by overhead activity. </a:t>
            </a:r>
          </a:p>
          <a:p>
            <a:pPr lvl="1">
              <a:lnSpc>
                <a:spcPct val="120000"/>
              </a:lnSpc>
              <a:spcBef>
                <a:spcPts val="0"/>
              </a:spcBef>
            </a:pPr>
            <a:r>
              <a:rPr lang="en-US" sz="1350" dirty="0"/>
              <a:t>Tenderness on palpation </a:t>
            </a:r>
          </a:p>
          <a:p>
            <a:pPr lvl="2">
              <a:lnSpc>
                <a:spcPct val="120000"/>
              </a:lnSpc>
              <a:spcBef>
                <a:spcPts val="0"/>
              </a:spcBef>
            </a:pPr>
            <a:r>
              <a:rPr lang="en-US" sz="1350" dirty="0"/>
              <a:t>It may be elicited over the greater tuberosity and long head of the biceps within the bicipital groove, indicating an associated biceps tendinitis. </a:t>
            </a:r>
          </a:p>
          <a:p>
            <a:pPr lvl="2">
              <a:lnSpc>
                <a:spcPct val="120000"/>
              </a:lnSpc>
              <a:spcBef>
                <a:spcPts val="0"/>
              </a:spcBef>
            </a:pPr>
            <a:r>
              <a:rPr lang="en-US" sz="1350" dirty="0"/>
              <a:t>In cases with concomitant degenerative changes of the AC joint, there may be tenderness on palpation over the AC joint as an offending osteophyte impinges on the rotator cuff beneath.</a:t>
            </a:r>
          </a:p>
          <a:p>
            <a:pPr lvl="1">
              <a:lnSpc>
                <a:spcPct val="120000"/>
              </a:lnSpc>
              <a:spcBef>
                <a:spcPts val="0"/>
              </a:spcBef>
            </a:pPr>
            <a:r>
              <a:rPr lang="en-US" sz="1350" dirty="0"/>
              <a:t>The impingement sign </a:t>
            </a:r>
          </a:p>
          <a:p>
            <a:pPr lvl="2">
              <a:lnSpc>
                <a:spcPct val="120000"/>
              </a:lnSpc>
              <a:spcBef>
                <a:spcPts val="0"/>
              </a:spcBef>
            </a:pPr>
            <a:r>
              <a:rPr lang="en-US" sz="1350" dirty="0"/>
              <a:t>It was described by </a:t>
            </a:r>
            <a:r>
              <a:rPr lang="en-US" sz="1350" dirty="0" err="1"/>
              <a:t>Neer</a:t>
            </a:r>
            <a:r>
              <a:rPr lang="en-US" sz="1350" dirty="0"/>
              <a:t>[9] (Fig. 40-14 ) and it is useful in the diagnosis of rotator cuff tendinopathy. </a:t>
            </a:r>
          </a:p>
          <a:p>
            <a:pPr lvl="2">
              <a:lnSpc>
                <a:spcPct val="120000"/>
              </a:lnSpc>
              <a:spcBef>
                <a:spcPts val="0"/>
              </a:spcBef>
            </a:pPr>
            <a:r>
              <a:rPr lang="en-US" sz="1350" dirty="0"/>
              <a:t>The patient often describes a catch as the arm is brought into the overhead position. </a:t>
            </a:r>
          </a:p>
          <a:p>
            <a:pPr lvl="2">
              <a:lnSpc>
                <a:spcPct val="120000"/>
              </a:lnSpc>
              <a:spcBef>
                <a:spcPts val="0"/>
              </a:spcBef>
            </a:pPr>
            <a:r>
              <a:rPr lang="en-US" sz="1350" dirty="0"/>
              <a:t>The patient may be observed to raise the arm by abduction and external rotation to clear the greater tuberosity of the acromion, bypassing the painful area. </a:t>
            </a:r>
          </a:p>
          <a:p>
            <a:pPr lvl="2">
              <a:lnSpc>
                <a:spcPct val="120000"/>
              </a:lnSpc>
              <a:spcBef>
                <a:spcPts val="0"/>
              </a:spcBef>
            </a:pPr>
            <a:r>
              <a:rPr lang="en-US" sz="1350" dirty="0"/>
              <a:t>A typical painful arc usually occurs between 70 degrees and 110 degrees of abduction. </a:t>
            </a:r>
          </a:p>
          <a:p>
            <a:pPr lvl="2">
              <a:lnSpc>
                <a:spcPct val="120000"/>
              </a:lnSpc>
              <a:spcBef>
                <a:spcPts val="0"/>
              </a:spcBef>
            </a:pPr>
            <a:r>
              <a:rPr lang="en-US" sz="1350" dirty="0" err="1"/>
              <a:t>Neer</a:t>
            </a:r>
            <a:r>
              <a:rPr lang="en-US" sz="1350" dirty="0"/>
              <a:t>[9] also described an impingement test that involves injection of lidocaine into the </a:t>
            </a:r>
            <a:r>
              <a:rPr lang="en-US" sz="1350" dirty="0" err="1"/>
              <a:t>subacromial</a:t>
            </a:r>
            <a:r>
              <a:rPr lang="en-US" sz="1350" dirty="0"/>
              <a:t> bursa. </a:t>
            </a:r>
          </a:p>
          <a:p>
            <a:pPr lvl="3">
              <a:lnSpc>
                <a:spcPct val="120000"/>
              </a:lnSpc>
              <a:spcBef>
                <a:spcPts val="0"/>
              </a:spcBef>
            </a:pPr>
            <a:r>
              <a:rPr lang="en-US" sz="1350" dirty="0"/>
              <a:t>Relief of pain is a positive impingement test result </a:t>
            </a:r>
          </a:p>
          <a:p>
            <a:pPr lvl="3">
              <a:lnSpc>
                <a:spcPct val="120000"/>
              </a:lnSpc>
              <a:spcBef>
                <a:spcPts val="0"/>
              </a:spcBef>
            </a:pPr>
            <a:r>
              <a:rPr lang="en-US" sz="1350" dirty="0"/>
              <a:t>It usually indicates rotator cuff origin of the shoulder pain.</a:t>
            </a:r>
          </a:p>
          <a:p>
            <a:pPr lvl="2">
              <a:lnSpc>
                <a:spcPct val="120000"/>
              </a:lnSpc>
              <a:spcBef>
                <a:spcPts val="0"/>
              </a:spcBef>
            </a:pPr>
            <a:r>
              <a:rPr lang="en-US" sz="1350" dirty="0"/>
              <a:t>Figure 40-14  The impingement sign is elicited by forced forward elevation of the arm. </a:t>
            </a:r>
          </a:p>
          <a:p>
            <a:pPr lvl="3">
              <a:lnSpc>
                <a:spcPct val="120000"/>
              </a:lnSpc>
              <a:spcBef>
                <a:spcPts val="0"/>
              </a:spcBef>
            </a:pPr>
            <a:r>
              <a:rPr lang="en-US" sz="1350" dirty="0"/>
              <a:t>Pain results as the greater tuberosity impinges on the acromion. </a:t>
            </a:r>
          </a:p>
          <a:p>
            <a:pPr lvl="3">
              <a:lnSpc>
                <a:spcPct val="120000"/>
              </a:lnSpc>
              <a:spcBef>
                <a:spcPts val="0"/>
              </a:spcBef>
            </a:pPr>
            <a:r>
              <a:rPr lang="en-US" sz="1350" dirty="0"/>
              <a:t>The examiner's hand prevents scapular rotation. </a:t>
            </a:r>
          </a:p>
          <a:p>
            <a:pPr lvl="3">
              <a:lnSpc>
                <a:spcPct val="120000"/>
              </a:lnSpc>
              <a:spcBef>
                <a:spcPts val="0"/>
              </a:spcBef>
            </a:pPr>
            <a:r>
              <a:rPr lang="en-US" sz="1350" dirty="0"/>
              <a:t>This maneuver may be positive in other periarticular disorders.  (From </a:t>
            </a:r>
            <a:r>
              <a:rPr lang="en-US" sz="1350" dirty="0" err="1"/>
              <a:t>Neer</a:t>
            </a:r>
            <a:r>
              <a:rPr lang="en-US" sz="1350" dirty="0"/>
              <a:t> CS II: Impingement lesions. </a:t>
            </a:r>
            <a:r>
              <a:rPr lang="en-US" sz="1350" dirty="0" err="1"/>
              <a:t>Clin</a:t>
            </a:r>
            <a:r>
              <a:rPr lang="en-US" sz="1350" dirty="0"/>
              <a:t> </a:t>
            </a:r>
            <a:r>
              <a:rPr lang="en-US" sz="1350" dirty="0" err="1"/>
              <a:t>Orthop</a:t>
            </a:r>
            <a:r>
              <a:rPr lang="en-US" sz="1350" dirty="0"/>
              <a:t> 173:70, 1983.) </a:t>
            </a:r>
          </a:p>
          <a:p>
            <a:pPr>
              <a:spcAft>
                <a:spcPts val="0"/>
              </a:spcAft>
            </a:pPr>
            <a:r>
              <a:rPr lang="en-US" sz="1350" b="1" dirty="0"/>
              <a:t>Imaging</a:t>
            </a:r>
          </a:p>
          <a:p>
            <a:pPr lvl="1">
              <a:lnSpc>
                <a:spcPct val="120000"/>
              </a:lnSpc>
              <a:spcBef>
                <a:spcPts val="0"/>
              </a:spcBef>
            </a:pPr>
            <a:r>
              <a:rPr lang="en-US" sz="1350" dirty="0"/>
              <a:t>Radiographs </a:t>
            </a:r>
          </a:p>
          <a:p>
            <a:pPr lvl="2">
              <a:lnSpc>
                <a:spcPct val="120000"/>
              </a:lnSpc>
              <a:spcBef>
                <a:spcPts val="0"/>
              </a:spcBef>
            </a:pPr>
            <a:r>
              <a:rPr lang="en-US" sz="1350" dirty="0"/>
              <a:t>In early stages it may be normal or may reveal a hooked acromion. </a:t>
            </a:r>
          </a:p>
          <a:p>
            <a:pPr lvl="2">
              <a:lnSpc>
                <a:spcPct val="120000"/>
              </a:lnSpc>
              <a:spcBef>
                <a:spcPts val="0"/>
              </a:spcBef>
            </a:pPr>
            <a:r>
              <a:rPr lang="en-US" sz="1350" dirty="0"/>
              <a:t>As the disease progresses, there may be </a:t>
            </a:r>
          </a:p>
          <a:p>
            <a:pPr lvl="3">
              <a:lnSpc>
                <a:spcPct val="120000"/>
              </a:lnSpc>
              <a:spcBef>
                <a:spcPts val="0"/>
              </a:spcBef>
            </a:pPr>
            <a:r>
              <a:rPr lang="en-US" sz="1350" dirty="0"/>
              <a:t>some sclerosis, </a:t>
            </a:r>
          </a:p>
          <a:p>
            <a:pPr lvl="3">
              <a:lnSpc>
                <a:spcPct val="120000"/>
              </a:lnSpc>
              <a:spcBef>
                <a:spcPts val="0"/>
              </a:spcBef>
            </a:pPr>
            <a:r>
              <a:rPr lang="en-US" sz="1350" dirty="0"/>
              <a:t>cyst formation, </a:t>
            </a:r>
          </a:p>
          <a:p>
            <a:pPr lvl="3">
              <a:lnSpc>
                <a:spcPct val="120000"/>
              </a:lnSpc>
              <a:spcBef>
                <a:spcPts val="0"/>
              </a:spcBef>
            </a:pPr>
            <a:r>
              <a:rPr lang="en-US" sz="1350" dirty="0"/>
              <a:t>and sclerosis of the anterior third of the acromion and the greater tuberosity. </a:t>
            </a:r>
          </a:p>
          <a:p>
            <a:pPr lvl="2">
              <a:lnSpc>
                <a:spcPct val="120000"/>
              </a:lnSpc>
              <a:spcBef>
                <a:spcPts val="0"/>
              </a:spcBef>
            </a:pPr>
            <a:r>
              <a:rPr lang="en-US" sz="1350" dirty="0"/>
              <a:t>An anterior acromial traction spur may appear on the undersurface of the acromion lateral to the AC joint and represents contracture of the </a:t>
            </a:r>
            <a:r>
              <a:rPr lang="en-US" sz="1350" dirty="0" err="1"/>
              <a:t>coracoacromial</a:t>
            </a:r>
            <a:r>
              <a:rPr lang="en-US" sz="1350" dirty="0"/>
              <a:t> ligament. </a:t>
            </a:r>
          </a:p>
          <a:p>
            <a:pPr lvl="2">
              <a:lnSpc>
                <a:spcPct val="120000"/>
              </a:lnSpc>
              <a:spcBef>
                <a:spcPts val="0"/>
              </a:spcBef>
            </a:pPr>
            <a:r>
              <a:rPr lang="en-US" sz="1350" dirty="0"/>
              <a:t>Late radiographic findings include </a:t>
            </a:r>
          </a:p>
          <a:p>
            <a:pPr lvl="3">
              <a:lnSpc>
                <a:spcPct val="120000"/>
              </a:lnSpc>
              <a:spcBef>
                <a:spcPts val="0"/>
              </a:spcBef>
            </a:pPr>
            <a:r>
              <a:rPr lang="en-US" sz="1350" dirty="0"/>
              <a:t>narrowing of the </a:t>
            </a:r>
            <a:r>
              <a:rPr lang="en-US" sz="1350" dirty="0" err="1"/>
              <a:t>acromiohumeral</a:t>
            </a:r>
            <a:r>
              <a:rPr lang="en-US" sz="1350" dirty="0"/>
              <a:t> gap, superior subluxation of the humeral head in relation to the glenoid, </a:t>
            </a:r>
          </a:p>
          <a:p>
            <a:pPr lvl="3">
              <a:lnSpc>
                <a:spcPct val="120000"/>
              </a:lnSpc>
              <a:spcBef>
                <a:spcPts val="0"/>
              </a:spcBef>
            </a:pPr>
            <a:r>
              <a:rPr lang="en-US" sz="1350" dirty="0"/>
              <a:t>and erosive changes of the anterior acromion.[70] </a:t>
            </a:r>
          </a:p>
          <a:p>
            <a:pPr lvl="1">
              <a:lnSpc>
                <a:spcPct val="120000"/>
              </a:lnSpc>
              <a:spcBef>
                <a:spcPts val="0"/>
              </a:spcBef>
            </a:pPr>
            <a:r>
              <a:rPr lang="en-US" sz="1350" dirty="0"/>
              <a:t>Arthrography, MRI, and ultrasound may be helpful in diagnosing a full-thickness tear of the rotator cuff in association with stage III disease. </a:t>
            </a:r>
          </a:p>
          <a:p>
            <a:pPr lvl="1">
              <a:lnSpc>
                <a:spcPct val="120000"/>
              </a:lnSpc>
              <a:spcBef>
                <a:spcPts val="0"/>
              </a:spcBef>
            </a:pPr>
            <a:r>
              <a:rPr lang="en-US" sz="1350" dirty="0"/>
              <a:t>In some cases of chronic large rotator cuff tears, proximal migration of the humeral head leads to a pattern of degenerative arthritis termed cuff-tear </a:t>
            </a:r>
            <a:r>
              <a:rPr lang="en-US" sz="1350" dirty="0" err="1"/>
              <a:t>arthropathy</a:t>
            </a:r>
            <a:r>
              <a:rPr lang="en-US" sz="1350" dirty="0"/>
              <a:t>.</a:t>
            </a:r>
          </a:p>
          <a:p>
            <a:pPr>
              <a:spcAft>
                <a:spcPts val="0"/>
              </a:spcAft>
            </a:pPr>
            <a:r>
              <a:rPr lang="en-US" sz="1350" b="1" dirty="0"/>
              <a:t>Treatment</a:t>
            </a:r>
          </a:p>
          <a:p>
            <a:pPr lvl="1">
              <a:lnSpc>
                <a:spcPct val="120000"/>
              </a:lnSpc>
              <a:spcBef>
                <a:spcPts val="0"/>
              </a:spcBef>
            </a:pPr>
            <a:r>
              <a:rPr lang="en-US" sz="1350" dirty="0"/>
              <a:t>The choice of treatment and frequently its result are functions of the stage of the impingement and response to pain. </a:t>
            </a:r>
          </a:p>
          <a:p>
            <a:pPr lvl="2">
              <a:lnSpc>
                <a:spcPct val="120000"/>
              </a:lnSpc>
              <a:spcBef>
                <a:spcPts val="0"/>
              </a:spcBef>
            </a:pPr>
            <a:r>
              <a:rPr lang="en-US" sz="1350" dirty="0">
                <a:solidFill>
                  <a:schemeClr val="accent5">
                    <a:lumMod val="10000"/>
                  </a:schemeClr>
                </a:solidFill>
              </a:rPr>
              <a:t>Stage I, in which there is little mechanical impingement, </a:t>
            </a:r>
          </a:p>
          <a:p>
            <a:pPr lvl="3">
              <a:lnSpc>
                <a:spcPct val="120000"/>
              </a:lnSpc>
              <a:spcBef>
                <a:spcPts val="0"/>
              </a:spcBef>
            </a:pPr>
            <a:r>
              <a:rPr lang="en-US" sz="1350" dirty="0">
                <a:solidFill>
                  <a:schemeClr val="accent5">
                    <a:lumMod val="10000"/>
                  </a:schemeClr>
                </a:solidFill>
              </a:rPr>
              <a:t>Most patients respond to rest. </a:t>
            </a:r>
          </a:p>
          <a:p>
            <a:pPr lvl="3">
              <a:lnSpc>
                <a:spcPct val="120000"/>
              </a:lnSpc>
              <a:spcBef>
                <a:spcPts val="0"/>
              </a:spcBef>
            </a:pPr>
            <a:r>
              <a:rPr lang="en-US" sz="1350" dirty="0">
                <a:solidFill>
                  <a:schemeClr val="accent5">
                    <a:lumMod val="10000"/>
                  </a:schemeClr>
                </a:solidFill>
              </a:rPr>
              <a:t>It is important not to immobilize the shoulder for any period because contraction of the shoulder capsule and periarticular structures can produce an adhesive capsulitis. </a:t>
            </a:r>
          </a:p>
          <a:p>
            <a:pPr lvl="3">
              <a:lnSpc>
                <a:spcPct val="120000"/>
              </a:lnSpc>
              <a:spcBef>
                <a:spcPts val="0"/>
              </a:spcBef>
            </a:pPr>
            <a:r>
              <a:rPr lang="en-US" sz="1350" dirty="0">
                <a:solidFill>
                  <a:schemeClr val="accent5">
                    <a:lumMod val="10000"/>
                  </a:schemeClr>
                </a:solidFill>
              </a:rPr>
              <a:t>After a period of rest, a progressive program of stretching and strengthening exercises generally restores the shoulder to normal function. </a:t>
            </a:r>
          </a:p>
          <a:p>
            <a:pPr lvl="3">
              <a:lnSpc>
                <a:spcPct val="120000"/>
              </a:lnSpc>
              <a:spcBef>
                <a:spcPts val="0"/>
              </a:spcBef>
            </a:pPr>
            <a:r>
              <a:rPr lang="en-US" sz="1350" dirty="0">
                <a:solidFill>
                  <a:schemeClr val="accent5">
                    <a:lumMod val="10000"/>
                  </a:schemeClr>
                </a:solidFill>
              </a:rPr>
              <a:t>Use of aspirin and other nonsteroidal anti-inflammatory drugs (NSAIDs) may shorten the symptomatic period. </a:t>
            </a:r>
          </a:p>
          <a:p>
            <a:pPr lvl="3">
              <a:lnSpc>
                <a:spcPct val="120000"/>
              </a:lnSpc>
              <a:spcBef>
                <a:spcPts val="0"/>
              </a:spcBef>
            </a:pPr>
            <a:r>
              <a:rPr lang="en-US" sz="1350" dirty="0">
                <a:solidFill>
                  <a:schemeClr val="accent5">
                    <a:lumMod val="10000"/>
                  </a:schemeClr>
                </a:solidFill>
              </a:rPr>
              <a:t>Modalities such as ultrasound, </a:t>
            </a:r>
            <a:r>
              <a:rPr lang="en-US" sz="1350" dirty="0" err="1">
                <a:solidFill>
                  <a:schemeClr val="accent5">
                    <a:lumMod val="10000"/>
                  </a:schemeClr>
                </a:solidFill>
              </a:rPr>
              <a:t>neuroprobe</a:t>
            </a:r>
            <a:r>
              <a:rPr lang="en-US" sz="1350" dirty="0">
                <a:solidFill>
                  <a:schemeClr val="accent5">
                    <a:lumMod val="10000"/>
                  </a:schemeClr>
                </a:solidFill>
              </a:rPr>
              <a:t>, and transcutaneous electrical nerve stimulation generally are not helpful. </a:t>
            </a:r>
          </a:p>
          <a:p>
            <a:pPr lvl="3">
              <a:lnSpc>
                <a:spcPct val="120000"/>
              </a:lnSpc>
              <a:spcBef>
                <a:spcPts val="0"/>
              </a:spcBef>
            </a:pPr>
            <a:r>
              <a:rPr lang="en-US" sz="1350" dirty="0">
                <a:solidFill>
                  <a:schemeClr val="accent5">
                    <a:lumMod val="10000"/>
                  </a:schemeClr>
                </a:solidFill>
              </a:rPr>
              <a:t>Patients with stage I and II disease may have a dramatic response to local injection of </a:t>
            </a:r>
            <a:r>
              <a:rPr lang="en-US" sz="1350" dirty="0" err="1">
                <a:solidFill>
                  <a:schemeClr val="accent5">
                    <a:lumMod val="10000"/>
                  </a:schemeClr>
                </a:solidFill>
              </a:rPr>
              <a:t>glucocorticosteroids</a:t>
            </a:r>
            <a:r>
              <a:rPr lang="en-US" sz="1350" dirty="0">
                <a:solidFill>
                  <a:schemeClr val="accent5">
                    <a:lumMod val="10000"/>
                  </a:schemeClr>
                </a:solidFill>
              </a:rPr>
              <a:t> and local anesthetic agents. </a:t>
            </a:r>
          </a:p>
          <a:p>
            <a:pPr lvl="2">
              <a:lnSpc>
                <a:spcPct val="120000"/>
              </a:lnSpc>
              <a:spcBef>
                <a:spcPts val="0"/>
              </a:spcBef>
            </a:pPr>
            <a:r>
              <a:rPr lang="en-US" sz="1350" dirty="0">
                <a:solidFill>
                  <a:schemeClr val="accent5">
                    <a:lumMod val="10000"/>
                  </a:schemeClr>
                </a:solidFill>
              </a:rPr>
              <a:t>Stage II</a:t>
            </a:r>
          </a:p>
          <a:p>
            <a:pPr lvl="3">
              <a:lnSpc>
                <a:spcPct val="120000"/>
              </a:lnSpc>
              <a:spcBef>
                <a:spcPts val="0"/>
              </a:spcBef>
            </a:pPr>
            <a:r>
              <a:rPr lang="en-US" sz="1350" dirty="0">
                <a:solidFill>
                  <a:schemeClr val="accent5">
                    <a:lumMod val="10000"/>
                  </a:schemeClr>
                </a:solidFill>
              </a:rPr>
              <a:t>it is frequently better to inject through a posterior approach. </a:t>
            </a:r>
          </a:p>
          <a:p>
            <a:pPr lvl="4">
              <a:lnSpc>
                <a:spcPct val="120000"/>
              </a:lnSpc>
              <a:spcBef>
                <a:spcPts val="0"/>
              </a:spcBef>
            </a:pPr>
            <a:r>
              <a:rPr lang="en-US" sz="1350" dirty="0">
                <a:solidFill>
                  <a:schemeClr val="accent5">
                    <a:lumMod val="10000"/>
                  </a:schemeClr>
                </a:solidFill>
              </a:rPr>
              <a:t>We prefer a combination of 3 mL of 1% lidocaine (Xylocaine), 3 mL of 0.5% bupivacaine, and 20 mg of triamcinolone. </a:t>
            </a:r>
          </a:p>
          <a:p>
            <a:pPr lvl="4">
              <a:lnSpc>
                <a:spcPct val="120000"/>
              </a:lnSpc>
              <a:spcBef>
                <a:spcPts val="0"/>
              </a:spcBef>
            </a:pPr>
            <a:r>
              <a:rPr lang="en-US" sz="1350" dirty="0">
                <a:solidFill>
                  <a:schemeClr val="accent5">
                    <a:lumMod val="10000"/>
                  </a:schemeClr>
                </a:solidFill>
              </a:rPr>
              <a:t>This injection combines a short-acting anesthetic to help confirm the diagnosis, a longer acting anesthetic for analgesic purposes, and a steroid preparation in a depot form.</a:t>
            </a:r>
          </a:p>
          <a:p>
            <a:pPr lvl="3">
              <a:lnSpc>
                <a:spcPct val="120000"/>
              </a:lnSpc>
              <a:spcBef>
                <a:spcPts val="0"/>
              </a:spcBef>
            </a:pPr>
            <a:r>
              <a:rPr lang="en-US" sz="1350" dirty="0">
                <a:solidFill>
                  <a:schemeClr val="accent5">
                    <a:lumMod val="10000"/>
                  </a:schemeClr>
                </a:solidFill>
              </a:rPr>
              <a:t>An integrated program of occupational and physical therapy often precludes the need for surgery in patients with stage II disease. </a:t>
            </a:r>
          </a:p>
          <a:p>
            <a:pPr lvl="4">
              <a:lnSpc>
                <a:spcPct val="120000"/>
              </a:lnSpc>
              <a:spcBef>
                <a:spcPts val="0"/>
              </a:spcBef>
            </a:pPr>
            <a:r>
              <a:rPr lang="en-US" sz="1350" dirty="0">
                <a:solidFill>
                  <a:schemeClr val="accent5">
                    <a:lumMod val="10000"/>
                  </a:schemeClr>
                </a:solidFill>
              </a:rPr>
              <a:t>Job modification for individuals with impingement syndrome caused by overuse may alleviate symptoms. </a:t>
            </a:r>
          </a:p>
          <a:p>
            <a:pPr lvl="4">
              <a:lnSpc>
                <a:spcPct val="120000"/>
              </a:lnSpc>
              <a:spcBef>
                <a:spcPts val="0"/>
              </a:spcBef>
            </a:pPr>
            <a:r>
              <a:rPr lang="en-US" sz="1350" dirty="0">
                <a:solidFill>
                  <a:schemeClr val="accent5">
                    <a:lumMod val="10000"/>
                  </a:schemeClr>
                </a:solidFill>
              </a:rPr>
              <a:t>More businesses are becoming aware of the cost savings associated with proper job ergonomics. [71] [72]</a:t>
            </a:r>
          </a:p>
          <a:p>
            <a:pPr lvl="4">
              <a:lnSpc>
                <a:spcPct val="120000"/>
              </a:lnSpc>
              <a:spcBef>
                <a:spcPts val="0"/>
              </a:spcBef>
            </a:pPr>
            <a:r>
              <a:rPr lang="en-US" sz="1350" dirty="0">
                <a:solidFill>
                  <a:schemeClr val="accent5">
                    <a:lumMod val="10000"/>
                  </a:schemeClr>
                </a:solidFill>
              </a:rPr>
              <a:t>The initial rehabilitation in stage II impingement is the cessation of repetitive overhand activity. </a:t>
            </a:r>
          </a:p>
          <a:p>
            <a:pPr lvl="4">
              <a:lnSpc>
                <a:spcPct val="120000"/>
              </a:lnSpc>
              <a:spcBef>
                <a:spcPts val="0"/>
              </a:spcBef>
            </a:pPr>
            <a:r>
              <a:rPr lang="en-US" sz="1350" dirty="0">
                <a:solidFill>
                  <a:schemeClr val="accent5">
                    <a:lumMod val="10000"/>
                  </a:schemeClr>
                </a:solidFill>
              </a:rPr>
              <a:t>Ice, NSAIDs, and local injections also may be beneficial. </a:t>
            </a:r>
          </a:p>
          <a:p>
            <a:pPr lvl="4">
              <a:lnSpc>
                <a:spcPct val="120000"/>
              </a:lnSpc>
              <a:spcBef>
                <a:spcPts val="0"/>
              </a:spcBef>
            </a:pPr>
            <a:r>
              <a:rPr lang="en-US" sz="1350" dirty="0">
                <a:solidFill>
                  <a:schemeClr val="accent5">
                    <a:lumMod val="10000"/>
                  </a:schemeClr>
                </a:solidFill>
              </a:rPr>
              <a:t>Initial physical therapy includes passive, active assisted, and active range of motion combined with stretching and mobilization exercises to prevent contracture. </a:t>
            </a:r>
          </a:p>
          <a:p>
            <a:pPr lvl="4">
              <a:lnSpc>
                <a:spcPct val="120000"/>
              </a:lnSpc>
              <a:spcBef>
                <a:spcPts val="0"/>
              </a:spcBef>
            </a:pPr>
            <a:r>
              <a:rPr lang="en-US" sz="1350" dirty="0">
                <a:solidFill>
                  <a:schemeClr val="accent5">
                    <a:lumMod val="10000"/>
                  </a:schemeClr>
                </a:solidFill>
              </a:rPr>
              <a:t>As pain and inflammation subside, isometric or isotonic exercises are used to strengthen the rotator cuff musculature. </a:t>
            </a:r>
          </a:p>
          <a:p>
            <a:pPr lvl="4">
              <a:lnSpc>
                <a:spcPct val="120000"/>
              </a:lnSpc>
              <a:spcBef>
                <a:spcPts val="0"/>
              </a:spcBef>
            </a:pPr>
            <a:r>
              <a:rPr lang="en-US" sz="1350" dirty="0">
                <a:solidFill>
                  <a:schemeClr val="accent5">
                    <a:lumMod val="10000"/>
                  </a:schemeClr>
                </a:solidFill>
              </a:rPr>
              <a:t>Isokinetic training at variable speeds and in variable positions is instituted before returning the patient to full activity. </a:t>
            </a:r>
          </a:p>
          <a:p>
            <a:pPr lvl="4">
              <a:lnSpc>
                <a:spcPct val="120000"/>
              </a:lnSpc>
              <a:spcBef>
                <a:spcPts val="0"/>
              </a:spcBef>
            </a:pPr>
            <a:r>
              <a:rPr lang="en-US" sz="1350" dirty="0">
                <a:solidFill>
                  <a:schemeClr val="accent5">
                    <a:lumMod val="10000"/>
                  </a:schemeClr>
                </a:solidFill>
              </a:rPr>
              <a:t>For patients with a job-related injury, it is crucial to review and modify job mechanics to prevent recurrent episodes that can cause further disability and may precipitate the need for surgery.[71]</a:t>
            </a:r>
          </a:p>
          <a:p>
            <a:pPr lvl="3">
              <a:lnSpc>
                <a:spcPct val="120000"/>
              </a:lnSpc>
              <a:spcBef>
                <a:spcPts val="0"/>
              </a:spcBef>
            </a:pPr>
            <a:r>
              <a:rPr lang="en-US" sz="1350" dirty="0">
                <a:solidFill>
                  <a:schemeClr val="accent5">
                    <a:lumMod val="10000"/>
                  </a:schemeClr>
                </a:solidFill>
              </a:rPr>
              <a:t>If refractory stage, </a:t>
            </a:r>
            <a:r>
              <a:rPr lang="en-US" sz="1350" dirty="0" err="1">
                <a:solidFill>
                  <a:schemeClr val="accent5">
                    <a:lumMod val="10000"/>
                  </a:schemeClr>
                </a:solidFill>
              </a:rPr>
              <a:t>Neer</a:t>
            </a:r>
            <a:r>
              <a:rPr lang="en-US" sz="1350" dirty="0">
                <a:solidFill>
                  <a:schemeClr val="accent5">
                    <a:lumMod val="10000"/>
                  </a:schemeClr>
                </a:solidFill>
              </a:rPr>
              <a:t>[19] suggests the division of the </a:t>
            </a:r>
            <a:r>
              <a:rPr lang="en-US" sz="1350" dirty="0" err="1">
                <a:solidFill>
                  <a:schemeClr val="accent5">
                    <a:lumMod val="10000"/>
                  </a:schemeClr>
                </a:solidFill>
              </a:rPr>
              <a:t>coracoacromial</a:t>
            </a:r>
            <a:r>
              <a:rPr lang="en-US" sz="1350" dirty="0">
                <a:solidFill>
                  <a:schemeClr val="accent5">
                    <a:lumMod val="10000"/>
                  </a:schemeClr>
                </a:solidFill>
              </a:rPr>
              <a:t> ligament and </a:t>
            </a:r>
            <a:r>
              <a:rPr lang="en-US" sz="1350" dirty="0" err="1">
                <a:solidFill>
                  <a:schemeClr val="accent5">
                    <a:lumMod val="10000"/>
                  </a:schemeClr>
                </a:solidFill>
              </a:rPr>
              <a:t>bursectomy</a:t>
            </a:r>
            <a:r>
              <a:rPr lang="en-US" sz="1350" dirty="0">
                <a:solidFill>
                  <a:schemeClr val="accent5">
                    <a:lumMod val="10000"/>
                  </a:schemeClr>
                </a:solidFill>
              </a:rPr>
              <a:t> of the </a:t>
            </a:r>
            <a:r>
              <a:rPr lang="en-US" sz="1350" dirty="0" err="1">
                <a:solidFill>
                  <a:schemeClr val="accent5">
                    <a:lumMod val="10000"/>
                  </a:schemeClr>
                </a:solidFill>
              </a:rPr>
              <a:t>subacromial</a:t>
            </a:r>
            <a:r>
              <a:rPr lang="en-US" sz="1350" dirty="0">
                <a:solidFill>
                  <a:schemeClr val="accent5">
                    <a:lumMod val="10000"/>
                  </a:schemeClr>
                </a:solidFill>
              </a:rPr>
              <a:t> bursa. </a:t>
            </a:r>
          </a:p>
          <a:p>
            <a:pPr lvl="2">
              <a:lnSpc>
                <a:spcPct val="120000"/>
              </a:lnSpc>
              <a:spcBef>
                <a:spcPts val="0"/>
              </a:spcBef>
            </a:pPr>
            <a:r>
              <a:rPr lang="en-US" sz="1350" dirty="0">
                <a:solidFill>
                  <a:schemeClr val="accent5">
                    <a:lumMod val="10000"/>
                  </a:schemeClr>
                </a:solidFill>
              </a:rPr>
              <a:t>Stage III</a:t>
            </a:r>
          </a:p>
          <a:p>
            <a:pPr lvl="3">
              <a:lnSpc>
                <a:spcPct val="120000"/>
              </a:lnSpc>
              <a:spcBef>
                <a:spcPts val="0"/>
              </a:spcBef>
            </a:pPr>
            <a:r>
              <a:rPr lang="en-US" sz="1350" dirty="0">
                <a:solidFill>
                  <a:schemeClr val="accent5">
                    <a:lumMod val="10000"/>
                  </a:schemeClr>
                </a:solidFill>
              </a:rPr>
              <a:t>Open anterior </a:t>
            </a:r>
            <a:r>
              <a:rPr lang="en-US" sz="1350" dirty="0" err="1">
                <a:solidFill>
                  <a:schemeClr val="accent5">
                    <a:lumMod val="10000"/>
                  </a:schemeClr>
                </a:solidFill>
              </a:rPr>
              <a:t>acromioplasty</a:t>
            </a:r>
            <a:r>
              <a:rPr lang="en-US" sz="1350" dirty="0">
                <a:solidFill>
                  <a:schemeClr val="accent5">
                    <a:lumMod val="10000"/>
                  </a:schemeClr>
                </a:solidFill>
              </a:rPr>
              <a:t> has become accepted as the procedure of choice many investigators reporting high success rates in treating impingement syndrome and rotator cuff tears. [73] [74] [75] [76] </a:t>
            </a:r>
          </a:p>
          <a:p>
            <a:pPr lvl="4">
              <a:lnSpc>
                <a:spcPct val="120000"/>
              </a:lnSpc>
              <a:spcBef>
                <a:spcPts val="0"/>
              </a:spcBef>
            </a:pPr>
            <a:r>
              <a:rPr lang="en-US" sz="1350" dirty="0">
                <a:solidFill>
                  <a:schemeClr val="accent5">
                    <a:lumMod val="10000"/>
                  </a:schemeClr>
                </a:solidFill>
              </a:rPr>
              <a:t>Reported results show good and excellent relief of symptoms in 71% to 87% of patients treated by the open surgical procedure. [77] [78] [79] [80]</a:t>
            </a:r>
          </a:p>
          <a:p>
            <a:pPr lvl="3">
              <a:lnSpc>
                <a:spcPct val="120000"/>
              </a:lnSpc>
              <a:spcBef>
                <a:spcPts val="0"/>
              </a:spcBef>
            </a:pPr>
            <a:r>
              <a:rPr lang="en-US" sz="1350" dirty="0">
                <a:solidFill>
                  <a:schemeClr val="accent5">
                    <a:lumMod val="10000"/>
                  </a:schemeClr>
                </a:solidFill>
              </a:rPr>
              <a:t>Arthroscopic </a:t>
            </a:r>
            <a:r>
              <a:rPr lang="en-US" sz="1350" dirty="0" err="1">
                <a:solidFill>
                  <a:schemeClr val="accent5">
                    <a:lumMod val="10000"/>
                  </a:schemeClr>
                </a:solidFill>
              </a:rPr>
              <a:t>subacromial</a:t>
            </a:r>
            <a:r>
              <a:rPr lang="en-US" sz="1350" dirty="0">
                <a:solidFill>
                  <a:schemeClr val="accent5">
                    <a:lumMod val="10000"/>
                  </a:schemeClr>
                </a:solidFill>
              </a:rPr>
              <a:t> decompression was developed in 1985 by </a:t>
            </a:r>
            <a:r>
              <a:rPr lang="en-US" sz="1350" dirty="0" err="1">
                <a:solidFill>
                  <a:schemeClr val="accent5">
                    <a:lumMod val="10000"/>
                  </a:schemeClr>
                </a:solidFill>
              </a:rPr>
              <a:t>Ellman</a:t>
            </a:r>
            <a:r>
              <a:rPr lang="en-US" sz="1350" dirty="0">
                <a:solidFill>
                  <a:schemeClr val="accent5">
                    <a:lumMod val="10000"/>
                  </a:schemeClr>
                </a:solidFill>
              </a:rPr>
              <a:t>[45] </a:t>
            </a:r>
          </a:p>
          <a:p>
            <a:pPr lvl="4">
              <a:lnSpc>
                <a:spcPct val="120000"/>
              </a:lnSpc>
              <a:spcBef>
                <a:spcPts val="0"/>
              </a:spcBef>
            </a:pPr>
            <a:r>
              <a:rPr lang="en-US" sz="1350" dirty="0">
                <a:solidFill>
                  <a:schemeClr val="accent5">
                    <a:lumMod val="10000"/>
                  </a:schemeClr>
                </a:solidFill>
              </a:rPr>
              <a:t>His initial results[46] and the results of others are comparable to those of open surgical techniques. [47] [81]  and has become a widely accepted. </a:t>
            </a:r>
          </a:p>
          <a:p>
            <a:pPr lvl="4">
              <a:lnSpc>
                <a:spcPct val="120000"/>
              </a:lnSpc>
              <a:spcBef>
                <a:spcPts val="0"/>
              </a:spcBef>
            </a:pPr>
            <a:r>
              <a:rPr lang="en-US" sz="1350" dirty="0"/>
              <a:t>The procedure can be done as outpatient surgery, and because no deltoid is detached as with the open technique, the procedure facilitates rehabilitation and overall recovery rates.</a:t>
            </a:r>
            <a:endParaRPr lang="en-GB" sz="1350" dirty="0"/>
          </a:p>
        </p:txBody>
      </p:sp>
      <p:sp>
        <p:nvSpPr>
          <p:cNvPr id="2" name="Título 1"/>
          <p:cNvSpPr>
            <a:spLocks noGrp="1"/>
          </p:cNvSpPr>
          <p:nvPr>
            <p:ph type="title"/>
          </p:nvPr>
        </p:nvSpPr>
        <p:spPr>
          <a:xfrm>
            <a:off x="466932" y="103766"/>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a:t>
            </a:r>
            <a:r>
              <a:rPr lang="en-US" sz="2000" dirty="0">
                <a:solidFill>
                  <a:srgbClr val="00B050"/>
                </a:solidFill>
                <a:sym typeface="Wingdings" panose="05000000000000000000" pitchFamily="2" charset="2"/>
              </a:rPr>
              <a:t>1298</a:t>
            </a:r>
            <a:r>
              <a:rPr lang="en-US" sz="2000" dirty="0">
                <a:sym typeface="Wingdings" panose="05000000000000000000" pitchFamily="2" charset="2"/>
              </a:rPr>
              <a:t>)</a:t>
            </a:r>
            <a:endParaRPr lang="en-GB" sz="2000" dirty="0"/>
          </a:p>
        </p:txBody>
      </p:sp>
    </p:spTree>
    <p:extLst>
      <p:ext uri="{BB962C8B-B14F-4D97-AF65-F5344CB8AC3E}">
        <p14:creationId xmlns:p14="http://schemas.microsoft.com/office/powerpoint/2010/main" val="183713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70858" y="1837186"/>
            <a:ext cx="6948488" cy="1036804"/>
          </a:xfrm>
        </p:spPr>
        <p:txBody>
          <a:bodyPr/>
          <a:lstStyle/>
          <a:p>
            <a:r>
              <a:rPr lang="en-GB" dirty="0"/>
              <a:t>4. </a:t>
            </a:r>
            <a:r>
              <a:rPr lang="en-GB" dirty="0">
                <a:solidFill>
                  <a:srgbClr val="0057B8"/>
                </a:solidFill>
              </a:rPr>
              <a:t>Move text across sections when needed</a:t>
            </a:r>
            <a:endParaRPr lang="es-ES" dirty="0">
              <a:solidFill>
                <a:srgbClr val="0057B8"/>
              </a:solidFill>
            </a:endParaRPr>
          </a:p>
        </p:txBody>
      </p:sp>
    </p:spTree>
    <p:extLst>
      <p:ext uri="{BB962C8B-B14F-4D97-AF65-F5344CB8AC3E}">
        <p14:creationId xmlns:p14="http://schemas.microsoft.com/office/powerpoint/2010/main" val="235762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932" y="236113"/>
            <a:ext cx="6391072" cy="475909"/>
          </a:xfrm>
        </p:spPr>
        <p:txBody>
          <a:bodyPr>
            <a:noAutofit/>
          </a:bodyPr>
          <a:lstStyle/>
          <a:p>
            <a:r>
              <a:rPr lang="en-GB" sz="2000" dirty="0">
                <a:solidFill>
                  <a:srgbClr val="0057B8"/>
                </a:solidFill>
              </a:rPr>
              <a:t>In</a:t>
            </a:r>
            <a:r>
              <a:rPr lang="en-GB" sz="2000" dirty="0"/>
              <a:t> </a:t>
            </a:r>
            <a:r>
              <a:rPr lang="en-GB" sz="2000" dirty="0">
                <a:solidFill>
                  <a:srgbClr val="00B050"/>
                </a:solidFill>
              </a:rPr>
              <a:t>green</a:t>
            </a:r>
            <a:r>
              <a:rPr lang="en-GB" sz="2000" dirty="0"/>
              <a:t>, </a:t>
            </a:r>
            <a:r>
              <a:rPr lang="en-GB" sz="2000" dirty="0">
                <a:solidFill>
                  <a:srgbClr val="0057B8"/>
                </a:solidFill>
              </a:rPr>
              <a:t>text that can be moved to other sections.</a:t>
            </a:r>
          </a:p>
        </p:txBody>
      </p:sp>
      <p:sp>
        <p:nvSpPr>
          <p:cNvPr id="6" name="Marcador de contenido 2"/>
          <p:cNvSpPr>
            <a:spLocks noGrp="1"/>
          </p:cNvSpPr>
          <p:nvPr>
            <p:ph idx="1"/>
          </p:nvPr>
        </p:nvSpPr>
        <p:spPr>
          <a:xfrm>
            <a:off x="274426" y="665659"/>
            <a:ext cx="8628942" cy="3506360"/>
          </a:xfrm>
        </p:spPr>
        <p:txBody>
          <a:bodyPr>
            <a:normAutofit fontScale="25000" lnSpcReduction="20000"/>
          </a:bodyPr>
          <a:lstStyle/>
          <a:p>
            <a:pPr>
              <a:spcAft>
                <a:spcPts val="0"/>
              </a:spcAft>
            </a:pPr>
            <a:r>
              <a:rPr lang="en-US" sz="1350" b="1" dirty="0"/>
              <a:t>What’s shoulder impingement?</a:t>
            </a:r>
          </a:p>
          <a:p>
            <a:pPr lvl="1">
              <a:lnSpc>
                <a:spcPct val="120000"/>
              </a:lnSpc>
              <a:spcBef>
                <a:spcPts val="0"/>
              </a:spcBef>
            </a:pPr>
            <a:r>
              <a:rPr lang="en-US" sz="1350" dirty="0"/>
              <a:t>One of the most common </a:t>
            </a:r>
            <a:r>
              <a:rPr lang="en-US" sz="1350" dirty="0" err="1"/>
              <a:t>nontraumatic</a:t>
            </a:r>
            <a:r>
              <a:rPr lang="en-US" sz="1350" dirty="0"/>
              <a:t> causes of shoulder pain. </a:t>
            </a:r>
          </a:p>
          <a:p>
            <a:pPr lvl="1">
              <a:lnSpc>
                <a:spcPct val="120000"/>
              </a:lnSpc>
              <a:spcBef>
                <a:spcPts val="0"/>
              </a:spcBef>
            </a:pPr>
            <a:r>
              <a:rPr lang="en-US" sz="1350" dirty="0"/>
              <a:t>Described in 1972 by </a:t>
            </a:r>
            <a:r>
              <a:rPr lang="en-US" sz="1350" dirty="0" err="1"/>
              <a:t>Neer</a:t>
            </a:r>
            <a:r>
              <a:rPr lang="en-US" sz="1350" dirty="0"/>
              <a:t>[9] from 100 anatomic shoulder dissections. </a:t>
            </a:r>
          </a:p>
          <a:p>
            <a:pPr lvl="1">
              <a:lnSpc>
                <a:spcPct val="120000"/>
              </a:lnSpc>
              <a:spcBef>
                <a:spcPts val="0"/>
              </a:spcBef>
            </a:pPr>
            <a:r>
              <a:rPr lang="en-US" sz="1350" dirty="0"/>
              <a:t>It may be defined as the encroachment of the acromion, </a:t>
            </a:r>
            <a:r>
              <a:rPr lang="en-US" sz="1350" dirty="0" err="1"/>
              <a:t>coracoacromial</a:t>
            </a:r>
            <a:r>
              <a:rPr lang="en-US" sz="1350" dirty="0"/>
              <a:t> ligament, coracoid process, or AC joint on the rotator cuff as it passes beneath them during </a:t>
            </a:r>
            <a:r>
              <a:rPr lang="en-US" sz="1350" dirty="0" err="1"/>
              <a:t>glenohumeral</a:t>
            </a:r>
            <a:r>
              <a:rPr lang="en-US" sz="1350" dirty="0"/>
              <a:t> motion. </a:t>
            </a:r>
          </a:p>
          <a:p>
            <a:pPr>
              <a:spcAft>
                <a:spcPts val="0"/>
              </a:spcAft>
            </a:pPr>
            <a:r>
              <a:rPr lang="en-US" sz="1350" b="1" dirty="0"/>
              <a:t>What’s the function of the rotator cuff?</a:t>
            </a:r>
          </a:p>
          <a:p>
            <a:pPr lvl="1">
              <a:lnSpc>
                <a:spcPct val="120000"/>
              </a:lnSpc>
              <a:spcBef>
                <a:spcPts val="0"/>
              </a:spcBef>
            </a:pPr>
            <a:r>
              <a:rPr lang="en-US" sz="1350" dirty="0"/>
              <a:t>The function of the posterior rotator cuff is to abduct and externally rotate the </a:t>
            </a:r>
            <a:r>
              <a:rPr lang="en-US" sz="1350" dirty="0" err="1"/>
              <a:t>humerus</a:t>
            </a:r>
            <a:r>
              <a:rPr lang="en-US" sz="1350" dirty="0"/>
              <a:t>. </a:t>
            </a:r>
          </a:p>
          <a:p>
            <a:pPr lvl="1">
              <a:lnSpc>
                <a:spcPct val="120000"/>
              </a:lnSpc>
              <a:spcBef>
                <a:spcPts val="0"/>
              </a:spcBef>
            </a:pPr>
            <a:r>
              <a:rPr lang="en-US" sz="1350" dirty="0"/>
              <a:t>The cuff with the biceps tendon serves as a humeral head depressor to maintain the head centered within the glenoid fossa as the cuff and deltoid elevate the arm. [58] [59] [60]</a:t>
            </a:r>
          </a:p>
          <a:p>
            <a:pPr>
              <a:spcAft>
                <a:spcPts val="0"/>
              </a:spcAft>
            </a:pPr>
            <a:r>
              <a:rPr lang="en-US" sz="1350" b="1" dirty="0"/>
              <a:t>What’s the cause of impingement?</a:t>
            </a:r>
          </a:p>
          <a:p>
            <a:pPr lvl="1">
              <a:lnSpc>
                <a:spcPct val="120000"/>
              </a:lnSpc>
              <a:spcBef>
                <a:spcPts val="0"/>
              </a:spcBef>
            </a:pPr>
            <a:r>
              <a:rPr lang="en-US" sz="1350" dirty="0"/>
              <a:t>It remains controversial.</a:t>
            </a:r>
          </a:p>
          <a:p>
            <a:pPr lvl="1">
              <a:lnSpc>
                <a:spcPct val="120000"/>
              </a:lnSpc>
              <a:spcBef>
                <a:spcPts val="0"/>
              </a:spcBef>
            </a:pPr>
            <a:r>
              <a:rPr lang="en-US" sz="1350" dirty="0"/>
              <a:t>It may be </a:t>
            </a:r>
          </a:p>
          <a:p>
            <a:pPr lvl="2">
              <a:lnSpc>
                <a:spcPct val="120000"/>
              </a:lnSpc>
              <a:spcBef>
                <a:spcPts val="0"/>
              </a:spcBef>
            </a:pPr>
            <a:r>
              <a:rPr lang="en-US" sz="1350" dirty="0"/>
              <a:t>a primary, intrinsic, degenerative event within the tendon with superior migration of the head on arm elevation and secondary impingement on the acromion</a:t>
            </a:r>
          </a:p>
          <a:p>
            <a:pPr lvl="2">
              <a:lnSpc>
                <a:spcPct val="120000"/>
              </a:lnSpc>
              <a:spcBef>
                <a:spcPts val="0"/>
              </a:spcBef>
            </a:pPr>
            <a:r>
              <a:rPr lang="en-US" sz="1350" dirty="0"/>
              <a:t>or a purely mechanical attrition of the tendon with primary impingement against the acromion. </a:t>
            </a:r>
          </a:p>
          <a:p>
            <a:pPr lvl="1">
              <a:lnSpc>
                <a:spcPct val="120000"/>
              </a:lnSpc>
              <a:spcBef>
                <a:spcPts val="0"/>
              </a:spcBef>
            </a:pPr>
            <a:r>
              <a:rPr lang="en-US" sz="1350" dirty="0"/>
              <a:t>The mechanical impingement of the rotator cuff may be influenced by </a:t>
            </a:r>
            <a:endParaRPr lang="en-US" sz="1350" dirty="0">
              <a:solidFill>
                <a:schemeClr val="accent5">
                  <a:lumMod val="10000"/>
                </a:schemeClr>
              </a:solidFill>
            </a:endParaRPr>
          </a:p>
          <a:p>
            <a:pPr lvl="2">
              <a:lnSpc>
                <a:spcPct val="120000"/>
              </a:lnSpc>
              <a:spcBef>
                <a:spcPts val="0"/>
              </a:spcBef>
            </a:pPr>
            <a:r>
              <a:rPr lang="en-US" sz="1350" dirty="0">
                <a:solidFill>
                  <a:schemeClr val="accent5">
                    <a:lumMod val="10000"/>
                  </a:schemeClr>
                </a:solidFill>
              </a:rPr>
              <a:t>Variations in the shape and slope of the acromion. [61] [62] </a:t>
            </a:r>
          </a:p>
          <a:p>
            <a:pPr lvl="2">
              <a:lnSpc>
                <a:spcPct val="120000"/>
              </a:lnSpc>
              <a:spcBef>
                <a:spcPts val="0"/>
              </a:spcBef>
            </a:pPr>
            <a:r>
              <a:rPr lang="en-US" sz="1350" dirty="0">
                <a:solidFill>
                  <a:schemeClr val="accent5">
                    <a:lumMod val="10000"/>
                  </a:schemeClr>
                </a:solidFill>
              </a:rPr>
              <a:t>Narrowing of the supraspinatus outlet from proliferative spur formation of the acromion or degenerative changes of the AC joint (Many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350" dirty="0" err="1">
                <a:solidFill>
                  <a:schemeClr val="accent5">
                    <a:lumMod val="10000"/>
                  </a:schemeClr>
                </a:solidFill>
              </a:rPr>
              <a:t>coracoacromial</a:t>
            </a:r>
            <a:r>
              <a:rPr lang="en-US" sz="1350" dirty="0">
                <a:solidFill>
                  <a:schemeClr val="accent5">
                    <a:lumMod val="10000"/>
                  </a:schemeClr>
                </a:solidFill>
              </a:rPr>
              <a:t> arch are caused by the cuff lesions or are a cause of the lesions themselves)</a:t>
            </a:r>
          </a:p>
          <a:p>
            <a:pPr lvl="2">
              <a:lnSpc>
                <a:spcPct val="120000"/>
              </a:lnSpc>
              <a:spcBef>
                <a:spcPts val="0"/>
              </a:spcBef>
            </a:pPr>
            <a:r>
              <a:rPr lang="en-US" sz="1350" dirty="0">
                <a:solidFill>
                  <a:schemeClr val="accent5">
                    <a:lumMod val="10000"/>
                  </a:schemeClr>
                </a:solidFill>
              </a:rPr>
              <a:t>Intrinsic degenerative changes of the rotator cuff</a:t>
            </a:r>
          </a:p>
          <a:p>
            <a:pPr>
              <a:spcAft>
                <a:spcPts val="0"/>
              </a:spcAft>
            </a:pPr>
            <a:r>
              <a:rPr lang="en-US" sz="1350" b="1" dirty="0"/>
              <a:t>Stages of impingement lesions of the shoulder (by </a:t>
            </a:r>
            <a:r>
              <a:rPr lang="en-US" sz="1350" b="1" dirty="0" err="1"/>
              <a:t>Neer</a:t>
            </a:r>
            <a:r>
              <a:rPr lang="en-US" sz="1350" b="1" dirty="0"/>
              <a:t>[9])</a:t>
            </a:r>
          </a:p>
          <a:p>
            <a:pPr lvl="1">
              <a:lnSpc>
                <a:spcPct val="120000"/>
              </a:lnSpc>
              <a:spcBef>
                <a:spcPts val="0"/>
              </a:spcBef>
            </a:pPr>
            <a:r>
              <a:rPr lang="en-US" sz="1350" dirty="0"/>
              <a:t>Stage I: edema and hemorrhage of the rotator cuff.</a:t>
            </a:r>
          </a:p>
          <a:p>
            <a:pPr lvl="2">
              <a:lnSpc>
                <a:spcPct val="120000"/>
              </a:lnSpc>
              <a:spcBef>
                <a:spcPts val="0"/>
              </a:spcBef>
            </a:pPr>
            <a:r>
              <a:rPr lang="en-US" sz="1350" dirty="0"/>
              <a:t>Typically found in individuals younger than 25 years who are active in overhead athletics. </a:t>
            </a:r>
          </a:p>
          <a:p>
            <a:pPr lvl="2">
              <a:lnSpc>
                <a:spcPct val="120000"/>
              </a:lnSpc>
              <a:spcBef>
                <a:spcPts val="0"/>
              </a:spcBef>
            </a:pPr>
            <a:r>
              <a:rPr lang="en-US" sz="1350" dirty="0">
                <a:solidFill>
                  <a:srgbClr val="00B050"/>
                </a:solidFill>
              </a:rPr>
              <a:t>The condition usually responds to conservative treatment of rest, anti-inflammatory medication, and physical therapy. </a:t>
            </a:r>
          </a:p>
          <a:p>
            <a:pPr lvl="1">
              <a:lnSpc>
                <a:spcPct val="120000"/>
              </a:lnSpc>
              <a:spcBef>
                <a:spcPts val="0"/>
              </a:spcBef>
            </a:pPr>
            <a:r>
              <a:rPr lang="en-US" sz="1350" dirty="0"/>
              <a:t>Stage II: fibrosis and thickening of the tendon.</a:t>
            </a:r>
          </a:p>
          <a:p>
            <a:pPr lvl="2">
              <a:lnSpc>
                <a:spcPct val="120000"/>
              </a:lnSpc>
              <a:spcBef>
                <a:spcPts val="0"/>
              </a:spcBef>
            </a:pPr>
            <a:r>
              <a:rPr lang="en-US" sz="1350" dirty="0"/>
              <a:t>usually occur in the 30s or 40s</a:t>
            </a:r>
          </a:p>
          <a:p>
            <a:pPr lvl="2">
              <a:lnSpc>
                <a:spcPct val="120000"/>
              </a:lnSpc>
              <a:spcBef>
                <a:spcPts val="0"/>
              </a:spcBef>
            </a:pPr>
            <a:r>
              <a:rPr lang="en-US" sz="1350" dirty="0">
                <a:solidFill>
                  <a:srgbClr val="00B050"/>
                </a:solidFill>
              </a:rPr>
              <a:t>The lesion also is treated conservatively, as in stage I, but attacks may recur. </a:t>
            </a:r>
          </a:p>
          <a:p>
            <a:pPr lvl="2">
              <a:lnSpc>
                <a:spcPct val="120000"/>
              </a:lnSpc>
              <a:spcBef>
                <a:spcPts val="0"/>
              </a:spcBef>
            </a:pPr>
            <a:r>
              <a:rPr lang="en-US" sz="1350" dirty="0">
                <a:solidFill>
                  <a:srgbClr val="00B050"/>
                </a:solidFill>
              </a:rPr>
              <a:t>If symptoms persist despite adequate conservative management for more than 6 to 12 months, surgical intervention is warranted. </a:t>
            </a:r>
          </a:p>
          <a:p>
            <a:pPr lvl="1">
              <a:lnSpc>
                <a:spcPct val="120000"/>
              </a:lnSpc>
              <a:spcBef>
                <a:spcPts val="0"/>
              </a:spcBef>
            </a:pPr>
            <a:r>
              <a:rPr lang="en-US" sz="1350" dirty="0"/>
              <a:t>Stage III: rotator cuff tears, biceps tendon rupture, and bone changes</a:t>
            </a:r>
          </a:p>
          <a:p>
            <a:pPr lvl="2">
              <a:lnSpc>
                <a:spcPct val="120000"/>
              </a:lnSpc>
              <a:spcBef>
                <a:spcPts val="0"/>
              </a:spcBef>
            </a:pPr>
            <a:r>
              <a:rPr lang="en-US" sz="1350" dirty="0"/>
              <a:t>they rarely occur before age 40. </a:t>
            </a:r>
          </a:p>
          <a:p>
            <a:pPr lvl="2">
              <a:lnSpc>
                <a:spcPct val="120000"/>
              </a:lnSpc>
              <a:spcBef>
                <a:spcPts val="0"/>
              </a:spcBef>
            </a:pPr>
            <a:r>
              <a:rPr lang="en-US" sz="1350" dirty="0">
                <a:solidFill>
                  <a:srgbClr val="00B050"/>
                </a:solidFill>
              </a:rPr>
              <a:t>Patients may present with pain, weakness, or supraspinatus atrophy, depending on the chronicity of the tear. </a:t>
            </a:r>
          </a:p>
          <a:p>
            <a:pPr lvl="2">
              <a:lnSpc>
                <a:spcPct val="120000"/>
              </a:lnSpc>
              <a:spcBef>
                <a:spcPts val="0"/>
              </a:spcBef>
            </a:pPr>
            <a:r>
              <a:rPr lang="en-US" sz="1350" dirty="0">
                <a:solidFill>
                  <a:srgbClr val="00B050"/>
                </a:solidFill>
              </a:rPr>
              <a:t>Surgical treatment depends on the patient's age, loss of function, weakness, and pain.</a:t>
            </a:r>
          </a:p>
          <a:p>
            <a:pPr>
              <a:spcAft>
                <a:spcPts val="0"/>
              </a:spcAft>
            </a:pPr>
            <a:r>
              <a:rPr lang="en-US" sz="1350" b="1" dirty="0"/>
              <a:t>Symptoms &amp; signs</a:t>
            </a:r>
          </a:p>
          <a:p>
            <a:pPr lvl="1">
              <a:lnSpc>
                <a:spcPct val="120000"/>
              </a:lnSpc>
              <a:spcBef>
                <a:spcPts val="0"/>
              </a:spcBef>
            </a:pPr>
            <a:r>
              <a:rPr lang="en-US" sz="1350" dirty="0"/>
              <a:t>Pain </a:t>
            </a:r>
          </a:p>
          <a:p>
            <a:pPr lvl="2">
              <a:lnSpc>
                <a:spcPct val="120000"/>
              </a:lnSpc>
              <a:spcBef>
                <a:spcPts val="0"/>
              </a:spcBef>
            </a:pPr>
            <a:r>
              <a:rPr lang="en-US" sz="1350" dirty="0"/>
              <a:t>It can be sudden and incapacitating in cases of traumatic cuff tears</a:t>
            </a:r>
          </a:p>
          <a:p>
            <a:pPr lvl="2">
              <a:lnSpc>
                <a:spcPct val="120000"/>
              </a:lnSpc>
              <a:spcBef>
                <a:spcPts val="0"/>
              </a:spcBef>
            </a:pPr>
            <a:r>
              <a:rPr lang="en-US" sz="1350" dirty="0"/>
              <a:t>More commonly it manifests as a dull ache. </a:t>
            </a:r>
          </a:p>
          <a:p>
            <a:pPr lvl="2">
              <a:lnSpc>
                <a:spcPct val="120000"/>
              </a:lnSpc>
              <a:spcBef>
                <a:spcPts val="0"/>
              </a:spcBef>
            </a:pPr>
            <a:r>
              <a:rPr lang="en-US" sz="1350" dirty="0"/>
              <a:t>Usually located over the anterior and lateral aspects of the shoulder and may radiate into the lateral deltoid. </a:t>
            </a:r>
          </a:p>
          <a:p>
            <a:pPr lvl="2">
              <a:lnSpc>
                <a:spcPct val="120000"/>
              </a:lnSpc>
              <a:spcBef>
                <a:spcPts val="0"/>
              </a:spcBef>
            </a:pPr>
            <a:r>
              <a:rPr lang="en-US" sz="1350" dirty="0"/>
              <a:t>It may worsen with sleeping on the affected extremity</a:t>
            </a:r>
          </a:p>
          <a:p>
            <a:pPr lvl="2">
              <a:lnSpc>
                <a:spcPct val="120000"/>
              </a:lnSpc>
              <a:spcBef>
                <a:spcPts val="0"/>
              </a:spcBef>
            </a:pPr>
            <a:r>
              <a:rPr lang="en-US" sz="1350" dirty="0"/>
              <a:t>It is exacerbated by overhead activity. </a:t>
            </a:r>
          </a:p>
          <a:p>
            <a:pPr lvl="1">
              <a:lnSpc>
                <a:spcPct val="120000"/>
              </a:lnSpc>
              <a:spcBef>
                <a:spcPts val="0"/>
              </a:spcBef>
            </a:pPr>
            <a:r>
              <a:rPr lang="en-US" sz="1350" dirty="0"/>
              <a:t>Tenderness on palpation </a:t>
            </a:r>
          </a:p>
          <a:p>
            <a:pPr lvl="2">
              <a:lnSpc>
                <a:spcPct val="120000"/>
              </a:lnSpc>
              <a:spcBef>
                <a:spcPts val="0"/>
              </a:spcBef>
            </a:pPr>
            <a:r>
              <a:rPr lang="en-US" sz="1350" dirty="0"/>
              <a:t>It may be elicited over the greater tuberosity and long head of the biceps within the bicipital groove, indicating an associated biceps tendinitis. </a:t>
            </a:r>
          </a:p>
          <a:p>
            <a:pPr lvl="2">
              <a:lnSpc>
                <a:spcPct val="120000"/>
              </a:lnSpc>
              <a:spcBef>
                <a:spcPts val="0"/>
              </a:spcBef>
            </a:pPr>
            <a:r>
              <a:rPr lang="en-US" sz="1350" dirty="0"/>
              <a:t>In cases with concomitant degenerative changes of the AC joint, there may be tenderness on palpation over the AC joint as an offending osteophyte impinges on the rotator cuff beneath.</a:t>
            </a:r>
          </a:p>
          <a:p>
            <a:pPr lvl="1">
              <a:lnSpc>
                <a:spcPct val="120000"/>
              </a:lnSpc>
              <a:spcBef>
                <a:spcPts val="0"/>
              </a:spcBef>
            </a:pPr>
            <a:r>
              <a:rPr lang="en-US" sz="1350" dirty="0"/>
              <a:t>The impingement sign </a:t>
            </a:r>
          </a:p>
          <a:p>
            <a:pPr lvl="2">
              <a:lnSpc>
                <a:spcPct val="120000"/>
              </a:lnSpc>
              <a:spcBef>
                <a:spcPts val="0"/>
              </a:spcBef>
            </a:pPr>
            <a:r>
              <a:rPr lang="en-US" sz="1350" dirty="0"/>
              <a:t>It was described by </a:t>
            </a:r>
            <a:r>
              <a:rPr lang="en-US" sz="1350" dirty="0" err="1"/>
              <a:t>Neer</a:t>
            </a:r>
            <a:r>
              <a:rPr lang="en-US" sz="1350" dirty="0"/>
              <a:t>[9] (Fig. 40-14 ) and it is useful in the diagnosis of rotator cuff tendinopathy. </a:t>
            </a:r>
          </a:p>
          <a:p>
            <a:pPr lvl="2">
              <a:lnSpc>
                <a:spcPct val="120000"/>
              </a:lnSpc>
              <a:spcBef>
                <a:spcPts val="0"/>
              </a:spcBef>
            </a:pPr>
            <a:r>
              <a:rPr lang="en-US" sz="1350" dirty="0"/>
              <a:t>The patient often describes a catch as the arm is brought into the overhead position. </a:t>
            </a:r>
          </a:p>
          <a:p>
            <a:pPr lvl="2">
              <a:lnSpc>
                <a:spcPct val="120000"/>
              </a:lnSpc>
              <a:spcBef>
                <a:spcPts val="0"/>
              </a:spcBef>
            </a:pPr>
            <a:r>
              <a:rPr lang="en-US" sz="1350" dirty="0"/>
              <a:t>The patient may be observed to raise the arm by abduction and external rotation to clear the greater tuberosity of the acromion, bypassing the painful area. </a:t>
            </a:r>
          </a:p>
          <a:p>
            <a:pPr lvl="2">
              <a:lnSpc>
                <a:spcPct val="120000"/>
              </a:lnSpc>
              <a:spcBef>
                <a:spcPts val="0"/>
              </a:spcBef>
            </a:pPr>
            <a:r>
              <a:rPr lang="en-US" sz="1350" dirty="0"/>
              <a:t>A typical painful arc usually occurs between 70 degrees and 110 degrees of abduction. </a:t>
            </a:r>
          </a:p>
          <a:p>
            <a:pPr lvl="2">
              <a:lnSpc>
                <a:spcPct val="120000"/>
              </a:lnSpc>
              <a:spcBef>
                <a:spcPts val="0"/>
              </a:spcBef>
            </a:pPr>
            <a:r>
              <a:rPr lang="en-US" sz="1350" dirty="0" err="1"/>
              <a:t>Neer</a:t>
            </a:r>
            <a:r>
              <a:rPr lang="en-US" sz="1350" dirty="0"/>
              <a:t>[9] also described an impingement test that involves injection of lidocaine into the </a:t>
            </a:r>
            <a:r>
              <a:rPr lang="en-US" sz="1350" dirty="0" err="1"/>
              <a:t>subacromial</a:t>
            </a:r>
            <a:r>
              <a:rPr lang="en-US" sz="1350" dirty="0"/>
              <a:t> bursa. </a:t>
            </a:r>
          </a:p>
          <a:p>
            <a:pPr lvl="3">
              <a:lnSpc>
                <a:spcPct val="120000"/>
              </a:lnSpc>
              <a:spcBef>
                <a:spcPts val="0"/>
              </a:spcBef>
            </a:pPr>
            <a:r>
              <a:rPr lang="en-US" sz="1350" dirty="0"/>
              <a:t>Relief of pain is a positive impingement test result </a:t>
            </a:r>
          </a:p>
          <a:p>
            <a:pPr lvl="3">
              <a:lnSpc>
                <a:spcPct val="120000"/>
              </a:lnSpc>
              <a:spcBef>
                <a:spcPts val="0"/>
              </a:spcBef>
            </a:pPr>
            <a:r>
              <a:rPr lang="en-US" sz="1350" dirty="0"/>
              <a:t>It usually indicates rotator cuff origin of the shoulder pain.</a:t>
            </a:r>
          </a:p>
          <a:p>
            <a:pPr lvl="2">
              <a:lnSpc>
                <a:spcPct val="120000"/>
              </a:lnSpc>
              <a:spcBef>
                <a:spcPts val="0"/>
              </a:spcBef>
            </a:pPr>
            <a:r>
              <a:rPr lang="en-US" sz="1350" dirty="0"/>
              <a:t>Figure 40-14  The impingement sign is elicited by forced forward elevation of the arm. </a:t>
            </a:r>
          </a:p>
          <a:p>
            <a:pPr lvl="3">
              <a:lnSpc>
                <a:spcPct val="120000"/>
              </a:lnSpc>
              <a:spcBef>
                <a:spcPts val="0"/>
              </a:spcBef>
            </a:pPr>
            <a:r>
              <a:rPr lang="en-US" sz="1350" dirty="0"/>
              <a:t>Pain results as the greater tuberosity impinges on the acromion. </a:t>
            </a:r>
          </a:p>
          <a:p>
            <a:pPr lvl="3">
              <a:lnSpc>
                <a:spcPct val="120000"/>
              </a:lnSpc>
              <a:spcBef>
                <a:spcPts val="0"/>
              </a:spcBef>
            </a:pPr>
            <a:r>
              <a:rPr lang="en-US" sz="1350" dirty="0"/>
              <a:t>The examiner's hand prevents scapular rotation. </a:t>
            </a:r>
          </a:p>
          <a:p>
            <a:pPr lvl="3">
              <a:lnSpc>
                <a:spcPct val="120000"/>
              </a:lnSpc>
              <a:spcBef>
                <a:spcPts val="0"/>
              </a:spcBef>
            </a:pPr>
            <a:r>
              <a:rPr lang="en-US" sz="1350" dirty="0"/>
              <a:t>This maneuver may be positive in other periarticular disorders.  (From </a:t>
            </a:r>
            <a:r>
              <a:rPr lang="en-US" sz="1350" dirty="0" err="1"/>
              <a:t>Neer</a:t>
            </a:r>
            <a:r>
              <a:rPr lang="en-US" sz="1350" dirty="0"/>
              <a:t> CS II: Impingement lesions. </a:t>
            </a:r>
            <a:r>
              <a:rPr lang="en-US" sz="1350" dirty="0" err="1"/>
              <a:t>Clin</a:t>
            </a:r>
            <a:r>
              <a:rPr lang="en-US" sz="1350" dirty="0"/>
              <a:t> </a:t>
            </a:r>
            <a:r>
              <a:rPr lang="en-US" sz="1350" dirty="0" err="1"/>
              <a:t>Orthop</a:t>
            </a:r>
            <a:r>
              <a:rPr lang="en-US" sz="1350" dirty="0"/>
              <a:t> 173:70, 1983.) </a:t>
            </a:r>
          </a:p>
          <a:p>
            <a:pPr>
              <a:spcAft>
                <a:spcPts val="0"/>
              </a:spcAft>
            </a:pPr>
            <a:r>
              <a:rPr lang="en-US" sz="1350" b="1" dirty="0"/>
              <a:t>Imaging</a:t>
            </a:r>
          </a:p>
          <a:p>
            <a:pPr lvl="1">
              <a:lnSpc>
                <a:spcPct val="120000"/>
              </a:lnSpc>
              <a:spcBef>
                <a:spcPts val="0"/>
              </a:spcBef>
            </a:pPr>
            <a:r>
              <a:rPr lang="en-US" sz="1350" dirty="0"/>
              <a:t>Radiographs </a:t>
            </a:r>
          </a:p>
          <a:p>
            <a:pPr lvl="2">
              <a:lnSpc>
                <a:spcPct val="120000"/>
              </a:lnSpc>
              <a:spcBef>
                <a:spcPts val="0"/>
              </a:spcBef>
            </a:pPr>
            <a:r>
              <a:rPr lang="en-US" sz="1350" dirty="0"/>
              <a:t>In early stages it may be normal or may reveal a hooked acromion. </a:t>
            </a:r>
          </a:p>
          <a:p>
            <a:pPr lvl="2">
              <a:lnSpc>
                <a:spcPct val="120000"/>
              </a:lnSpc>
              <a:spcBef>
                <a:spcPts val="0"/>
              </a:spcBef>
            </a:pPr>
            <a:r>
              <a:rPr lang="en-US" sz="1350" dirty="0"/>
              <a:t>As the disease progresses, there may be </a:t>
            </a:r>
          </a:p>
          <a:p>
            <a:pPr lvl="3">
              <a:lnSpc>
                <a:spcPct val="120000"/>
              </a:lnSpc>
              <a:spcBef>
                <a:spcPts val="0"/>
              </a:spcBef>
            </a:pPr>
            <a:r>
              <a:rPr lang="en-US" sz="1350" dirty="0"/>
              <a:t>some sclerosis, </a:t>
            </a:r>
          </a:p>
          <a:p>
            <a:pPr lvl="3">
              <a:lnSpc>
                <a:spcPct val="120000"/>
              </a:lnSpc>
              <a:spcBef>
                <a:spcPts val="0"/>
              </a:spcBef>
            </a:pPr>
            <a:r>
              <a:rPr lang="en-US" sz="1350" dirty="0"/>
              <a:t>cyst formation, </a:t>
            </a:r>
          </a:p>
          <a:p>
            <a:pPr lvl="3">
              <a:lnSpc>
                <a:spcPct val="120000"/>
              </a:lnSpc>
              <a:spcBef>
                <a:spcPts val="0"/>
              </a:spcBef>
            </a:pPr>
            <a:r>
              <a:rPr lang="en-US" sz="1350" dirty="0"/>
              <a:t>and sclerosis of the anterior third of the acromion and the greater tuberosity. </a:t>
            </a:r>
          </a:p>
          <a:p>
            <a:pPr lvl="2">
              <a:lnSpc>
                <a:spcPct val="120000"/>
              </a:lnSpc>
              <a:spcBef>
                <a:spcPts val="0"/>
              </a:spcBef>
            </a:pPr>
            <a:r>
              <a:rPr lang="en-US" sz="1350" dirty="0"/>
              <a:t>An anterior acromial traction spur may appear on the undersurface of the acromion lateral to the AC joint and represents contracture of the </a:t>
            </a:r>
            <a:r>
              <a:rPr lang="en-US" sz="1350" dirty="0" err="1"/>
              <a:t>coracoacromial</a:t>
            </a:r>
            <a:r>
              <a:rPr lang="en-US" sz="1350" dirty="0"/>
              <a:t> ligament. </a:t>
            </a:r>
          </a:p>
          <a:p>
            <a:pPr lvl="2">
              <a:lnSpc>
                <a:spcPct val="120000"/>
              </a:lnSpc>
              <a:spcBef>
                <a:spcPts val="0"/>
              </a:spcBef>
            </a:pPr>
            <a:r>
              <a:rPr lang="en-US" sz="1350" dirty="0"/>
              <a:t>Late radiographic findings include </a:t>
            </a:r>
          </a:p>
          <a:p>
            <a:pPr lvl="3">
              <a:lnSpc>
                <a:spcPct val="120000"/>
              </a:lnSpc>
              <a:spcBef>
                <a:spcPts val="0"/>
              </a:spcBef>
            </a:pPr>
            <a:r>
              <a:rPr lang="en-US" sz="1350" dirty="0"/>
              <a:t>narrowing of the </a:t>
            </a:r>
            <a:r>
              <a:rPr lang="en-US" sz="1350" dirty="0" err="1"/>
              <a:t>acromiohumeral</a:t>
            </a:r>
            <a:r>
              <a:rPr lang="en-US" sz="1350" dirty="0"/>
              <a:t> gap, superior subluxation of the humeral head in relation to the glenoid, </a:t>
            </a:r>
          </a:p>
          <a:p>
            <a:pPr lvl="3">
              <a:lnSpc>
                <a:spcPct val="120000"/>
              </a:lnSpc>
              <a:spcBef>
                <a:spcPts val="0"/>
              </a:spcBef>
            </a:pPr>
            <a:r>
              <a:rPr lang="en-US" sz="1350" dirty="0"/>
              <a:t>and erosive changes of the anterior acromion.[70] </a:t>
            </a:r>
          </a:p>
          <a:p>
            <a:pPr lvl="1">
              <a:lnSpc>
                <a:spcPct val="120000"/>
              </a:lnSpc>
              <a:spcBef>
                <a:spcPts val="0"/>
              </a:spcBef>
            </a:pPr>
            <a:r>
              <a:rPr lang="en-US" sz="1350" dirty="0"/>
              <a:t>Arthrography, MRI, and ultrasound may be helpful in diagnosing a full-thickness tear of the rotator cuff in association with stage III disease. </a:t>
            </a:r>
          </a:p>
          <a:p>
            <a:pPr lvl="1">
              <a:lnSpc>
                <a:spcPct val="120000"/>
              </a:lnSpc>
              <a:spcBef>
                <a:spcPts val="0"/>
              </a:spcBef>
            </a:pPr>
            <a:r>
              <a:rPr lang="en-US" sz="1350" dirty="0"/>
              <a:t>In some cases of chronic large rotator cuff tears, proximal migration of the humeral head leads to a pattern of degenerative arthritis termed cuff-tear </a:t>
            </a:r>
            <a:r>
              <a:rPr lang="en-US" sz="1350" dirty="0" err="1"/>
              <a:t>arthropathy</a:t>
            </a:r>
            <a:r>
              <a:rPr lang="en-US" sz="1350" dirty="0"/>
              <a:t>.</a:t>
            </a:r>
          </a:p>
          <a:p>
            <a:pPr>
              <a:spcAft>
                <a:spcPts val="0"/>
              </a:spcAft>
            </a:pPr>
            <a:r>
              <a:rPr lang="en-US" sz="1350" b="1" dirty="0"/>
              <a:t>Treatment</a:t>
            </a:r>
          </a:p>
          <a:p>
            <a:pPr lvl="1">
              <a:lnSpc>
                <a:spcPct val="120000"/>
              </a:lnSpc>
              <a:spcBef>
                <a:spcPts val="0"/>
              </a:spcBef>
            </a:pPr>
            <a:r>
              <a:rPr lang="en-US" sz="1350" dirty="0"/>
              <a:t>The choice of treatment and frequently its result are functions of the stage of the impingement and response to pain. </a:t>
            </a:r>
          </a:p>
          <a:p>
            <a:pPr lvl="2">
              <a:lnSpc>
                <a:spcPct val="120000"/>
              </a:lnSpc>
              <a:spcBef>
                <a:spcPts val="0"/>
              </a:spcBef>
            </a:pPr>
            <a:r>
              <a:rPr lang="en-US" sz="1350" dirty="0"/>
              <a:t>Stage I</a:t>
            </a:r>
            <a:r>
              <a:rPr lang="en-US" sz="1350" dirty="0">
                <a:solidFill>
                  <a:srgbClr val="00B050"/>
                </a:solidFill>
              </a:rPr>
              <a:t>, in which there is little mechanical impingement,</a:t>
            </a:r>
            <a:r>
              <a:rPr lang="en-US" sz="1350" dirty="0"/>
              <a:t> </a:t>
            </a:r>
          </a:p>
          <a:p>
            <a:pPr lvl="3">
              <a:lnSpc>
                <a:spcPct val="120000"/>
              </a:lnSpc>
              <a:spcBef>
                <a:spcPts val="0"/>
              </a:spcBef>
            </a:pPr>
            <a:r>
              <a:rPr lang="en-US" sz="1350" dirty="0">
                <a:solidFill>
                  <a:schemeClr val="accent5">
                    <a:lumMod val="10000"/>
                  </a:schemeClr>
                </a:solidFill>
              </a:rPr>
              <a:t>Most patients respond to rest. </a:t>
            </a:r>
          </a:p>
          <a:p>
            <a:pPr lvl="3">
              <a:lnSpc>
                <a:spcPct val="120000"/>
              </a:lnSpc>
              <a:spcBef>
                <a:spcPts val="0"/>
              </a:spcBef>
            </a:pPr>
            <a:r>
              <a:rPr lang="en-US" sz="1350" dirty="0">
                <a:solidFill>
                  <a:schemeClr val="accent5">
                    <a:lumMod val="10000"/>
                  </a:schemeClr>
                </a:solidFill>
              </a:rPr>
              <a:t>It is important not to immobilize the shoulder for any period because contraction of the shoulder capsule and periarticular structures can produce an adhesive capsulitis. </a:t>
            </a:r>
          </a:p>
          <a:p>
            <a:pPr lvl="3">
              <a:lnSpc>
                <a:spcPct val="120000"/>
              </a:lnSpc>
              <a:spcBef>
                <a:spcPts val="0"/>
              </a:spcBef>
            </a:pPr>
            <a:r>
              <a:rPr lang="en-US" sz="1350" dirty="0"/>
              <a:t>After a period of rest, a progressive program of stretching and strengthening exercises generally restores the shoulder to normal function. </a:t>
            </a:r>
          </a:p>
          <a:p>
            <a:pPr lvl="3">
              <a:lnSpc>
                <a:spcPct val="120000"/>
              </a:lnSpc>
              <a:spcBef>
                <a:spcPts val="0"/>
              </a:spcBef>
            </a:pPr>
            <a:r>
              <a:rPr lang="en-US" sz="1350" dirty="0"/>
              <a:t>Use of aspirin and other nonsteroidal anti-inflammatory drugs (NSAIDs) may shorten the symptomatic period. </a:t>
            </a:r>
          </a:p>
          <a:p>
            <a:pPr lvl="3">
              <a:lnSpc>
                <a:spcPct val="120000"/>
              </a:lnSpc>
              <a:spcBef>
                <a:spcPts val="0"/>
              </a:spcBef>
            </a:pPr>
            <a:r>
              <a:rPr lang="en-US" sz="1350" dirty="0"/>
              <a:t>Modalities such as ultrasound, </a:t>
            </a:r>
            <a:r>
              <a:rPr lang="en-US" sz="1350" dirty="0" err="1"/>
              <a:t>neuroprobe</a:t>
            </a:r>
            <a:r>
              <a:rPr lang="en-US" sz="1350" dirty="0"/>
              <a:t>, and transcutaneous electrical nerve stimulation generally are not helpful. </a:t>
            </a:r>
          </a:p>
          <a:p>
            <a:pPr lvl="3">
              <a:lnSpc>
                <a:spcPct val="120000"/>
              </a:lnSpc>
              <a:spcBef>
                <a:spcPts val="0"/>
              </a:spcBef>
            </a:pPr>
            <a:r>
              <a:rPr lang="en-US" sz="1350" dirty="0"/>
              <a:t>Patients with stage I and II disease may have a dramatic response to local injection of </a:t>
            </a:r>
            <a:r>
              <a:rPr lang="en-US" sz="1350" dirty="0" err="1"/>
              <a:t>glucocorticosteroids</a:t>
            </a:r>
            <a:r>
              <a:rPr lang="en-US" sz="1350" dirty="0"/>
              <a:t> and local anesthetic agents. </a:t>
            </a:r>
          </a:p>
          <a:p>
            <a:pPr lvl="2">
              <a:lnSpc>
                <a:spcPct val="120000"/>
              </a:lnSpc>
              <a:spcBef>
                <a:spcPts val="0"/>
              </a:spcBef>
            </a:pPr>
            <a:r>
              <a:rPr lang="en-US" sz="1350" dirty="0">
                <a:solidFill>
                  <a:schemeClr val="accent5">
                    <a:lumMod val="10000"/>
                  </a:schemeClr>
                </a:solidFill>
              </a:rPr>
              <a:t>Stage II</a:t>
            </a:r>
          </a:p>
          <a:p>
            <a:pPr lvl="3">
              <a:lnSpc>
                <a:spcPct val="120000"/>
              </a:lnSpc>
              <a:spcBef>
                <a:spcPts val="0"/>
              </a:spcBef>
            </a:pPr>
            <a:r>
              <a:rPr lang="en-US" sz="1350" dirty="0">
                <a:solidFill>
                  <a:schemeClr val="accent5">
                    <a:lumMod val="10000"/>
                  </a:schemeClr>
                </a:solidFill>
              </a:rPr>
              <a:t>it is frequently better to inject through a posterior approach. </a:t>
            </a:r>
          </a:p>
          <a:p>
            <a:pPr lvl="4">
              <a:lnSpc>
                <a:spcPct val="120000"/>
              </a:lnSpc>
              <a:spcBef>
                <a:spcPts val="0"/>
              </a:spcBef>
            </a:pPr>
            <a:r>
              <a:rPr lang="en-US" sz="1350" dirty="0">
                <a:solidFill>
                  <a:schemeClr val="accent5">
                    <a:lumMod val="10000"/>
                  </a:schemeClr>
                </a:solidFill>
              </a:rPr>
              <a:t>We prefer a combination of 3 mL of 1% lidocaine (Xylocaine), 3 mL of 0.5% bupivacaine, and 20 mg of triamcinolone. </a:t>
            </a:r>
          </a:p>
          <a:p>
            <a:pPr lvl="4">
              <a:lnSpc>
                <a:spcPct val="120000"/>
              </a:lnSpc>
              <a:spcBef>
                <a:spcPts val="0"/>
              </a:spcBef>
            </a:pPr>
            <a:r>
              <a:rPr lang="en-US" sz="1350" dirty="0">
                <a:solidFill>
                  <a:schemeClr val="accent5">
                    <a:lumMod val="10000"/>
                  </a:schemeClr>
                </a:solidFill>
              </a:rPr>
              <a:t>This injection combines a short-acting anesthetic to help confirm the diagnosis, a longer acting anesthetic for analgesic purposes, and a steroid preparation in a depot form.</a:t>
            </a:r>
          </a:p>
          <a:p>
            <a:pPr lvl="3">
              <a:lnSpc>
                <a:spcPct val="120000"/>
              </a:lnSpc>
              <a:spcBef>
                <a:spcPts val="0"/>
              </a:spcBef>
            </a:pPr>
            <a:r>
              <a:rPr lang="en-US" sz="1350" dirty="0">
                <a:solidFill>
                  <a:schemeClr val="accent5">
                    <a:lumMod val="10000"/>
                  </a:schemeClr>
                </a:solidFill>
              </a:rPr>
              <a:t>An integrated program of occupational and physical therapy often precludes the need for surgery in patients with stage II disease. </a:t>
            </a:r>
          </a:p>
          <a:p>
            <a:pPr lvl="4">
              <a:lnSpc>
                <a:spcPct val="120000"/>
              </a:lnSpc>
              <a:spcBef>
                <a:spcPts val="0"/>
              </a:spcBef>
            </a:pPr>
            <a:r>
              <a:rPr lang="en-US" sz="1350" dirty="0">
                <a:solidFill>
                  <a:schemeClr val="accent5">
                    <a:lumMod val="10000"/>
                  </a:schemeClr>
                </a:solidFill>
              </a:rPr>
              <a:t>Job modification for individuals with impingement syndrome caused by overuse may alleviate symptoms. </a:t>
            </a:r>
          </a:p>
          <a:p>
            <a:pPr lvl="4">
              <a:lnSpc>
                <a:spcPct val="120000"/>
              </a:lnSpc>
              <a:spcBef>
                <a:spcPts val="0"/>
              </a:spcBef>
            </a:pPr>
            <a:r>
              <a:rPr lang="en-US" sz="1350" dirty="0">
                <a:solidFill>
                  <a:schemeClr val="accent5">
                    <a:lumMod val="10000"/>
                  </a:schemeClr>
                </a:solidFill>
              </a:rPr>
              <a:t>More businesses are becoming aware of the cost savings associated with proper job ergonomics. [71] [72]</a:t>
            </a:r>
          </a:p>
          <a:p>
            <a:pPr lvl="4">
              <a:lnSpc>
                <a:spcPct val="120000"/>
              </a:lnSpc>
              <a:spcBef>
                <a:spcPts val="0"/>
              </a:spcBef>
            </a:pPr>
            <a:r>
              <a:rPr lang="en-US" sz="1350" dirty="0">
                <a:solidFill>
                  <a:schemeClr val="accent5">
                    <a:lumMod val="10000"/>
                  </a:schemeClr>
                </a:solidFill>
              </a:rPr>
              <a:t>The initial rehabilitation in stage II impingement is the cessation of repetitive overhand activity. </a:t>
            </a:r>
          </a:p>
          <a:p>
            <a:pPr lvl="4">
              <a:lnSpc>
                <a:spcPct val="120000"/>
              </a:lnSpc>
              <a:spcBef>
                <a:spcPts val="0"/>
              </a:spcBef>
            </a:pPr>
            <a:r>
              <a:rPr lang="en-US" sz="1350" dirty="0">
                <a:solidFill>
                  <a:schemeClr val="accent5">
                    <a:lumMod val="10000"/>
                  </a:schemeClr>
                </a:solidFill>
              </a:rPr>
              <a:t>Ice, NSAIDs, and local injections also may be beneficial. </a:t>
            </a:r>
          </a:p>
          <a:p>
            <a:pPr lvl="4">
              <a:lnSpc>
                <a:spcPct val="120000"/>
              </a:lnSpc>
              <a:spcBef>
                <a:spcPts val="0"/>
              </a:spcBef>
            </a:pPr>
            <a:r>
              <a:rPr lang="en-US" sz="1350" dirty="0">
                <a:solidFill>
                  <a:schemeClr val="accent5">
                    <a:lumMod val="10000"/>
                  </a:schemeClr>
                </a:solidFill>
              </a:rPr>
              <a:t>Initial physical therapy includes passive, active assisted, and active range of motion combined with stretching and mobilization exercises to prevent contracture. </a:t>
            </a:r>
          </a:p>
          <a:p>
            <a:pPr lvl="4">
              <a:lnSpc>
                <a:spcPct val="120000"/>
              </a:lnSpc>
              <a:spcBef>
                <a:spcPts val="0"/>
              </a:spcBef>
            </a:pPr>
            <a:r>
              <a:rPr lang="en-US" sz="1350" dirty="0">
                <a:solidFill>
                  <a:schemeClr val="accent5">
                    <a:lumMod val="10000"/>
                  </a:schemeClr>
                </a:solidFill>
              </a:rPr>
              <a:t>As pain and inflammation subside, isometric or isotonic exercises are used to strengthen the rotator cuff musculature. </a:t>
            </a:r>
          </a:p>
          <a:p>
            <a:pPr lvl="4">
              <a:lnSpc>
                <a:spcPct val="120000"/>
              </a:lnSpc>
              <a:spcBef>
                <a:spcPts val="0"/>
              </a:spcBef>
            </a:pPr>
            <a:r>
              <a:rPr lang="en-US" sz="1350" dirty="0">
                <a:solidFill>
                  <a:schemeClr val="accent5">
                    <a:lumMod val="10000"/>
                  </a:schemeClr>
                </a:solidFill>
              </a:rPr>
              <a:t>Isokinetic training at variable speeds and in variable positions is instituted before returning the patient to full activity. </a:t>
            </a:r>
          </a:p>
          <a:p>
            <a:pPr lvl="4">
              <a:lnSpc>
                <a:spcPct val="120000"/>
              </a:lnSpc>
              <a:spcBef>
                <a:spcPts val="0"/>
              </a:spcBef>
            </a:pPr>
            <a:r>
              <a:rPr lang="en-US" sz="1350" dirty="0">
                <a:solidFill>
                  <a:schemeClr val="accent5">
                    <a:lumMod val="10000"/>
                  </a:schemeClr>
                </a:solidFill>
              </a:rPr>
              <a:t>For patients with a job-related injury, it is crucial to review and modify job mechanics to prevent recurrent episodes that can cause further disability and may precipitate the need for surgery.[71]</a:t>
            </a:r>
          </a:p>
          <a:p>
            <a:pPr lvl="3">
              <a:lnSpc>
                <a:spcPct val="120000"/>
              </a:lnSpc>
              <a:spcBef>
                <a:spcPts val="0"/>
              </a:spcBef>
            </a:pPr>
            <a:r>
              <a:rPr lang="en-US" sz="1350" dirty="0">
                <a:solidFill>
                  <a:schemeClr val="accent5">
                    <a:lumMod val="10000"/>
                  </a:schemeClr>
                </a:solidFill>
              </a:rPr>
              <a:t>If refractory stage, </a:t>
            </a:r>
            <a:r>
              <a:rPr lang="en-US" sz="1350" dirty="0" err="1">
                <a:solidFill>
                  <a:schemeClr val="accent5">
                    <a:lumMod val="10000"/>
                  </a:schemeClr>
                </a:solidFill>
              </a:rPr>
              <a:t>Neer</a:t>
            </a:r>
            <a:r>
              <a:rPr lang="en-US" sz="1350" dirty="0">
                <a:solidFill>
                  <a:schemeClr val="accent5">
                    <a:lumMod val="10000"/>
                  </a:schemeClr>
                </a:solidFill>
              </a:rPr>
              <a:t>[19] suggests the division of the </a:t>
            </a:r>
            <a:r>
              <a:rPr lang="en-US" sz="1350" dirty="0" err="1">
                <a:solidFill>
                  <a:schemeClr val="accent5">
                    <a:lumMod val="10000"/>
                  </a:schemeClr>
                </a:solidFill>
              </a:rPr>
              <a:t>coracoacromial</a:t>
            </a:r>
            <a:r>
              <a:rPr lang="en-US" sz="1350" dirty="0">
                <a:solidFill>
                  <a:schemeClr val="accent5">
                    <a:lumMod val="10000"/>
                  </a:schemeClr>
                </a:solidFill>
              </a:rPr>
              <a:t> ligament and </a:t>
            </a:r>
            <a:r>
              <a:rPr lang="en-US" sz="1350" dirty="0" err="1">
                <a:solidFill>
                  <a:schemeClr val="accent5">
                    <a:lumMod val="10000"/>
                  </a:schemeClr>
                </a:solidFill>
              </a:rPr>
              <a:t>bursectomy</a:t>
            </a:r>
            <a:r>
              <a:rPr lang="en-US" sz="1350" dirty="0">
                <a:solidFill>
                  <a:schemeClr val="accent5">
                    <a:lumMod val="10000"/>
                  </a:schemeClr>
                </a:solidFill>
              </a:rPr>
              <a:t> of the </a:t>
            </a:r>
            <a:r>
              <a:rPr lang="en-US" sz="1350" dirty="0" err="1">
                <a:solidFill>
                  <a:schemeClr val="accent5">
                    <a:lumMod val="10000"/>
                  </a:schemeClr>
                </a:solidFill>
              </a:rPr>
              <a:t>subacromial</a:t>
            </a:r>
            <a:r>
              <a:rPr lang="en-US" sz="1350" dirty="0">
                <a:solidFill>
                  <a:schemeClr val="accent5">
                    <a:lumMod val="10000"/>
                  </a:schemeClr>
                </a:solidFill>
              </a:rPr>
              <a:t> bursa. </a:t>
            </a:r>
          </a:p>
          <a:p>
            <a:pPr lvl="2">
              <a:lnSpc>
                <a:spcPct val="120000"/>
              </a:lnSpc>
              <a:spcBef>
                <a:spcPts val="0"/>
              </a:spcBef>
            </a:pPr>
            <a:r>
              <a:rPr lang="en-US" sz="1350" dirty="0">
                <a:solidFill>
                  <a:schemeClr val="accent5">
                    <a:lumMod val="10000"/>
                  </a:schemeClr>
                </a:solidFill>
              </a:rPr>
              <a:t>Stage III</a:t>
            </a:r>
          </a:p>
          <a:p>
            <a:pPr lvl="3">
              <a:lnSpc>
                <a:spcPct val="120000"/>
              </a:lnSpc>
              <a:spcBef>
                <a:spcPts val="0"/>
              </a:spcBef>
            </a:pPr>
            <a:r>
              <a:rPr lang="en-US" sz="1350" dirty="0">
                <a:solidFill>
                  <a:schemeClr val="accent5">
                    <a:lumMod val="10000"/>
                  </a:schemeClr>
                </a:solidFill>
              </a:rPr>
              <a:t>Open anterior </a:t>
            </a:r>
            <a:r>
              <a:rPr lang="en-US" sz="1350" dirty="0" err="1">
                <a:solidFill>
                  <a:schemeClr val="accent5">
                    <a:lumMod val="10000"/>
                  </a:schemeClr>
                </a:solidFill>
              </a:rPr>
              <a:t>acromioplasty</a:t>
            </a:r>
            <a:r>
              <a:rPr lang="en-US" sz="1350" dirty="0">
                <a:solidFill>
                  <a:schemeClr val="accent5">
                    <a:lumMod val="10000"/>
                  </a:schemeClr>
                </a:solidFill>
              </a:rPr>
              <a:t> has become accepted as the procedure of choice many investigators reporting high success rates in treating impingement syndrome and rotator cuff tears. [73] [74] [75] [76] </a:t>
            </a:r>
          </a:p>
          <a:p>
            <a:pPr lvl="4">
              <a:lnSpc>
                <a:spcPct val="120000"/>
              </a:lnSpc>
              <a:spcBef>
                <a:spcPts val="0"/>
              </a:spcBef>
            </a:pPr>
            <a:r>
              <a:rPr lang="en-US" sz="1350" dirty="0">
                <a:solidFill>
                  <a:schemeClr val="accent5">
                    <a:lumMod val="10000"/>
                  </a:schemeClr>
                </a:solidFill>
              </a:rPr>
              <a:t>Reported results show good and excellent relief of symptoms in 71% to 87% of patients treated by the open surgical procedure. [77] [78] [79] [80]</a:t>
            </a:r>
          </a:p>
          <a:p>
            <a:pPr lvl="3">
              <a:lnSpc>
                <a:spcPct val="120000"/>
              </a:lnSpc>
              <a:spcBef>
                <a:spcPts val="0"/>
              </a:spcBef>
            </a:pPr>
            <a:r>
              <a:rPr lang="en-US" sz="1350" dirty="0">
                <a:solidFill>
                  <a:schemeClr val="accent5">
                    <a:lumMod val="10000"/>
                  </a:schemeClr>
                </a:solidFill>
              </a:rPr>
              <a:t>Arthroscopic </a:t>
            </a:r>
            <a:r>
              <a:rPr lang="en-US" sz="1350" dirty="0" err="1">
                <a:solidFill>
                  <a:schemeClr val="accent5">
                    <a:lumMod val="10000"/>
                  </a:schemeClr>
                </a:solidFill>
              </a:rPr>
              <a:t>subacromial</a:t>
            </a:r>
            <a:r>
              <a:rPr lang="en-US" sz="1350" dirty="0">
                <a:solidFill>
                  <a:schemeClr val="accent5">
                    <a:lumMod val="10000"/>
                  </a:schemeClr>
                </a:solidFill>
              </a:rPr>
              <a:t> decompression was developed in 1985 by </a:t>
            </a:r>
            <a:r>
              <a:rPr lang="en-US" sz="1350" dirty="0" err="1">
                <a:solidFill>
                  <a:schemeClr val="accent5">
                    <a:lumMod val="10000"/>
                  </a:schemeClr>
                </a:solidFill>
              </a:rPr>
              <a:t>Ellman</a:t>
            </a:r>
            <a:r>
              <a:rPr lang="en-US" sz="1350" dirty="0">
                <a:solidFill>
                  <a:schemeClr val="accent5">
                    <a:lumMod val="10000"/>
                  </a:schemeClr>
                </a:solidFill>
              </a:rPr>
              <a:t>[45] </a:t>
            </a:r>
          </a:p>
          <a:p>
            <a:pPr lvl="4">
              <a:lnSpc>
                <a:spcPct val="120000"/>
              </a:lnSpc>
              <a:spcBef>
                <a:spcPts val="0"/>
              </a:spcBef>
            </a:pPr>
            <a:r>
              <a:rPr lang="en-US" sz="1350" dirty="0">
                <a:solidFill>
                  <a:schemeClr val="accent5">
                    <a:lumMod val="10000"/>
                  </a:schemeClr>
                </a:solidFill>
              </a:rPr>
              <a:t>His initial results[46] and the results of others are comparable to those of open surgical techniques. [47] [81]  and has become a widely accepted. </a:t>
            </a:r>
          </a:p>
          <a:p>
            <a:pPr lvl="4">
              <a:lnSpc>
                <a:spcPct val="120000"/>
              </a:lnSpc>
              <a:spcBef>
                <a:spcPts val="0"/>
              </a:spcBef>
            </a:pPr>
            <a:r>
              <a:rPr lang="en-US" sz="1350" dirty="0">
                <a:solidFill>
                  <a:schemeClr val="accent5">
                    <a:lumMod val="10000"/>
                  </a:schemeClr>
                </a:solidFill>
              </a:rPr>
              <a:t>The procedure can be done as outpatient surgery, and because no deltoid is detached as with the open technique, the procedure facilitates rehabilitation and </a:t>
            </a:r>
            <a:r>
              <a:rPr lang="en-US" sz="1350" dirty="0"/>
              <a:t>overall recovery rates.</a:t>
            </a:r>
            <a:endParaRPr lang="en-GB" sz="1350" dirty="0"/>
          </a:p>
        </p:txBody>
      </p:sp>
    </p:spTree>
    <p:extLst>
      <p:ext uri="{BB962C8B-B14F-4D97-AF65-F5344CB8AC3E}">
        <p14:creationId xmlns:p14="http://schemas.microsoft.com/office/powerpoint/2010/main" val="370161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464" y="587321"/>
            <a:ext cx="7149061" cy="475909"/>
          </a:xfrm>
        </p:spPr>
        <p:txBody>
          <a:bodyPr>
            <a:normAutofit fontScale="90000"/>
          </a:bodyPr>
          <a:lstStyle/>
          <a:p>
            <a:r>
              <a:rPr lang="en-GB" dirty="0">
                <a:solidFill>
                  <a:srgbClr val="0057B8"/>
                </a:solidFill>
              </a:rPr>
              <a:t>Zoom of text that can be moved to other sections</a:t>
            </a:r>
          </a:p>
        </p:txBody>
      </p:sp>
      <p:sp>
        <p:nvSpPr>
          <p:cNvPr id="9" name="Marcador de contenido 2"/>
          <p:cNvSpPr>
            <a:spLocks noGrp="1"/>
          </p:cNvSpPr>
          <p:nvPr>
            <p:ph idx="1"/>
          </p:nvPr>
        </p:nvSpPr>
        <p:spPr>
          <a:xfrm>
            <a:off x="132468" y="1063230"/>
            <a:ext cx="8879066" cy="3921899"/>
          </a:xfrm>
        </p:spPr>
        <p:txBody>
          <a:bodyPr>
            <a:noAutofit/>
          </a:bodyPr>
          <a:lstStyle/>
          <a:p>
            <a:pPr>
              <a:spcAft>
                <a:spcPts val="0"/>
              </a:spcAft>
            </a:pPr>
            <a:r>
              <a:rPr lang="en-US" sz="1400" b="1" dirty="0">
                <a:solidFill>
                  <a:schemeClr val="tx1"/>
                </a:solidFill>
              </a:rPr>
              <a:t>Stages of impingement lesions of the shoulder (by </a:t>
            </a:r>
            <a:r>
              <a:rPr lang="en-US" sz="1400" b="1" dirty="0" err="1">
                <a:solidFill>
                  <a:schemeClr val="tx1"/>
                </a:solidFill>
              </a:rPr>
              <a:t>Neer</a:t>
            </a:r>
            <a:r>
              <a:rPr lang="en-US" sz="1400" b="1" dirty="0">
                <a:solidFill>
                  <a:schemeClr val="tx1"/>
                </a:solidFill>
              </a:rPr>
              <a:t>[9])</a:t>
            </a:r>
          </a:p>
          <a:p>
            <a:pPr lvl="1">
              <a:spcBef>
                <a:spcPts val="0"/>
              </a:spcBef>
            </a:pPr>
            <a:r>
              <a:rPr lang="en-US" sz="1400" dirty="0"/>
              <a:t>Stage I: edema and hemorrhage of the rotator cuff.</a:t>
            </a:r>
          </a:p>
          <a:p>
            <a:pPr lvl="2">
              <a:spcBef>
                <a:spcPts val="0"/>
              </a:spcBef>
            </a:pPr>
            <a:r>
              <a:rPr lang="en-US" sz="1400" dirty="0"/>
              <a:t>Typically found in individuals younger than 25 years who are active in overhead athletics. </a:t>
            </a:r>
          </a:p>
          <a:p>
            <a:pPr lvl="2">
              <a:spcBef>
                <a:spcPts val="0"/>
              </a:spcBef>
            </a:pPr>
            <a:r>
              <a:rPr lang="en-US" sz="1400" dirty="0">
                <a:solidFill>
                  <a:srgbClr val="00B050"/>
                </a:solidFill>
              </a:rPr>
              <a:t>The condition usually responds to conservative treatment of rest, anti-inflammatory medication, and physical therapy. </a:t>
            </a:r>
          </a:p>
          <a:p>
            <a:pPr lvl="1">
              <a:spcBef>
                <a:spcPts val="0"/>
              </a:spcBef>
            </a:pPr>
            <a:r>
              <a:rPr lang="en-US" sz="1400" dirty="0"/>
              <a:t>Stage II: fibrosis and thickening of the tendon.</a:t>
            </a:r>
          </a:p>
          <a:p>
            <a:pPr lvl="2">
              <a:spcBef>
                <a:spcPts val="0"/>
              </a:spcBef>
            </a:pPr>
            <a:r>
              <a:rPr lang="en-US" sz="1400" dirty="0"/>
              <a:t>usually occur in the 30s or 40s</a:t>
            </a:r>
          </a:p>
          <a:p>
            <a:pPr lvl="2">
              <a:spcBef>
                <a:spcPts val="0"/>
              </a:spcBef>
            </a:pPr>
            <a:r>
              <a:rPr lang="en-US" sz="1400" dirty="0">
                <a:solidFill>
                  <a:srgbClr val="00B050"/>
                </a:solidFill>
              </a:rPr>
              <a:t>The lesion also is treated conservatively, as in stage I, but attacks may recur. </a:t>
            </a:r>
          </a:p>
          <a:p>
            <a:pPr lvl="2">
              <a:spcBef>
                <a:spcPts val="0"/>
              </a:spcBef>
            </a:pPr>
            <a:r>
              <a:rPr lang="en-US" sz="1400" dirty="0">
                <a:solidFill>
                  <a:srgbClr val="00B050"/>
                </a:solidFill>
              </a:rPr>
              <a:t>If symptoms persist despite adequate conservative management for more than 6 to 12 months, surgical intervention is warranted. </a:t>
            </a:r>
          </a:p>
          <a:p>
            <a:pPr lvl="1">
              <a:spcBef>
                <a:spcPts val="0"/>
              </a:spcBef>
            </a:pPr>
            <a:r>
              <a:rPr lang="en-US" sz="1400" dirty="0"/>
              <a:t>Stage III: rotator cuff tears, biceps tendon rupture, and bone changes</a:t>
            </a:r>
          </a:p>
          <a:p>
            <a:pPr lvl="2">
              <a:spcBef>
                <a:spcPts val="0"/>
              </a:spcBef>
            </a:pPr>
            <a:r>
              <a:rPr lang="en-US" sz="1400" dirty="0"/>
              <a:t>they rarely occur before age 40. </a:t>
            </a:r>
          </a:p>
          <a:p>
            <a:pPr lvl="2">
              <a:spcBef>
                <a:spcPts val="0"/>
              </a:spcBef>
            </a:pPr>
            <a:r>
              <a:rPr lang="en-US" sz="1400" dirty="0">
                <a:solidFill>
                  <a:srgbClr val="00B050"/>
                </a:solidFill>
              </a:rPr>
              <a:t>Patients may present with pain, weakness, or supraspinatus atrophy, depending on the chronicity of the tear. </a:t>
            </a:r>
          </a:p>
          <a:p>
            <a:pPr lvl="2">
              <a:spcBef>
                <a:spcPts val="0"/>
              </a:spcBef>
            </a:pPr>
            <a:r>
              <a:rPr lang="en-US" sz="1400" dirty="0">
                <a:solidFill>
                  <a:srgbClr val="00B050"/>
                </a:solidFill>
              </a:rPr>
              <a:t>Surgical treatment depends on the patient's age, loss of function, weakness, and pain.</a:t>
            </a:r>
            <a:endParaRPr lang="en-US" sz="1400" b="1" dirty="0">
              <a:solidFill>
                <a:schemeClr val="tx1"/>
              </a:solidFill>
            </a:endParaRPr>
          </a:p>
          <a:p>
            <a:pPr>
              <a:spcAft>
                <a:spcPts val="0"/>
              </a:spcAft>
            </a:pPr>
            <a:r>
              <a:rPr lang="en-US" sz="1400" b="1" dirty="0">
                <a:solidFill>
                  <a:schemeClr val="tx1"/>
                </a:solidFill>
              </a:rPr>
              <a:t>Treatment</a:t>
            </a:r>
          </a:p>
          <a:p>
            <a:pPr lvl="1">
              <a:spcBef>
                <a:spcPts val="0"/>
              </a:spcBef>
            </a:pPr>
            <a:r>
              <a:rPr lang="en-US" sz="1400" dirty="0"/>
              <a:t>The choice of treatment and frequently its result are functions of the stage of the impingement and response to pain. </a:t>
            </a:r>
          </a:p>
          <a:p>
            <a:pPr lvl="2">
              <a:spcBef>
                <a:spcPts val="0"/>
              </a:spcBef>
            </a:pPr>
            <a:r>
              <a:rPr lang="en-US" sz="1400" dirty="0"/>
              <a:t>Stage I</a:t>
            </a:r>
            <a:r>
              <a:rPr lang="en-US" sz="1400" dirty="0">
                <a:solidFill>
                  <a:srgbClr val="00B050"/>
                </a:solidFill>
              </a:rPr>
              <a:t>, in which there is little mechanical impingement,</a:t>
            </a:r>
            <a:r>
              <a:rPr lang="en-US" sz="1400" dirty="0"/>
              <a:t> </a:t>
            </a:r>
          </a:p>
          <a:p>
            <a:pPr lvl="3">
              <a:spcBef>
                <a:spcPts val="0"/>
              </a:spcBef>
            </a:pPr>
            <a:r>
              <a:rPr lang="en-US" sz="1400" dirty="0"/>
              <a:t>Most patients respond to rest.</a:t>
            </a:r>
          </a:p>
        </p:txBody>
      </p:sp>
      <p:sp>
        <p:nvSpPr>
          <p:cNvPr id="10" name="Rectángulo 9"/>
          <p:cNvSpPr/>
          <p:nvPr/>
        </p:nvSpPr>
        <p:spPr bwMode="auto">
          <a:xfrm>
            <a:off x="6881227" y="2101113"/>
            <a:ext cx="1603227" cy="253916"/>
          </a:xfrm>
          <a:prstGeom prst="rect">
            <a:avLst/>
          </a:prstGeom>
          <a:solidFill>
            <a:schemeClr val="bg1"/>
          </a:solidFill>
          <a:ln>
            <a:noFill/>
          </a:ln>
          <a:effectLst/>
        </p:spPr>
        <p:txBody>
          <a:bodyPr vert="horz" wrap="square" lIns="68580" tIns="34290" rIns="68580" bIns="34290" numCol="1" rtlCol="0" anchor="t" anchorCtr="0" compatLnSpc="1">
            <a:prstTxWarp prst="textNoShape">
              <a:avLst/>
            </a:prstTxWarp>
            <a:spAutoFit/>
          </a:bodyPr>
          <a:lstStyle/>
          <a:p>
            <a:pPr defTabSz="685783" eaLnBrk="0" fontAlgn="base" hangingPunct="0"/>
            <a:r>
              <a:rPr lang="en-GB" sz="1200" b="1" dirty="0">
                <a:solidFill>
                  <a:srgbClr val="FF0000"/>
                </a:solidFill>
                <a:latin typeface="Arial" pitchFamily="34" charset="0"/>
                <a:ea typeface="ＭＳ Ｐゴシック" charset="0"/>
                <a:cs typeface="Arial" charset="0"/>
              </a:rPr>
              <a:t>MOVE to Treatment</a:t>
            </a:r>
          </a:p>
        </p:txBody>
      </p:sp>
      <p:sp>
        <p:nvSpPr>
          <p:cNvPr id="11" name="Rectángulo 10"/>
          <p:cNvSpPr/>
          <p:nvPr/>
        </p:nvSpPr>
        <p:spPr bwMode="auto">
          <a:xfrm>
            <a:off x="7540773" y="3479642"/>
            <a:ext cx="1603227" cy="253916"/>
          </a:xfrm>
          <a:prstGeom prst="rect">
            <a:avLst/>
          </a:prstGeom>
          <a:solidFill>
            <a:schemeClr val="bg1"/>
          </a:solidFill>
          <a:ln>
            <a:noFill/>
          </a:ln>
          <a:effectLst/>
        </p:spPr>
        <p:txBody>
          <a:bodyPr vert="horz" wrap="square" lIns="68580" tIns="34290" rIns="68580" bIns="34290" numCol="1" rtlCol="0" anchor="t" anchorCtr="0" compatLnSpc="1">
            <a:prstTxWarp prst="textNoShape">
              <a:avLst/>
            </a:prstTxWarp>
            <a:spAutoFit/>
          </a:bodyPr>
          <a:lstStyle/>
          <a:p>
            <a:pPr defTabSz="685783" eaLnBrk="0" fontAlgn="base" hangingPunct="0"/>
            <a:r>
              <a:rPr lang="en-GB" sz="1200" b="1" dirty="0">
                <a:solidFill>
                  <a:srgbClr val="FF0000"/>
                </a:solidFill>
                <a:latin typeface="Arial" pitchFamily="34" charset="0"/>
                <a:ea typeface="ＭＳ Ｐゴシック" charset="0"/>
                <a:cs typeface="Arial" charset="0"/>
              </a:rPr>
              <a:t>MOVE to Symptoms</a:t>
            </a:r>
          </a:p>
        </p:txBody>
      </p:sp>
      <p:sp>
        <p:nvSpPr>
          <p:cNvPr id="12" name="Rectángulo 11"/>
          <p:cNvSpPr/>
          <p:nvPr/>
        </p:nvSpPr>
        <p:spPr bwMode="auto">
          <a:xfrm>
            <a:off x="4476386" y="4260621"/>
            <a:ext cx="1603227" cy="253916"/>
          </a:xfrm>
          <a:prstGeom prst="rect">
            <a:avLst/>
          </a:prstGeom>
          <a:solidFill>
            <a:schemeClr val="bg1"/>
          </a:solidFill>
          <a:ln>
            <a:noFill/>
          </a:ln>
          <a:effectLst/>
        </p:spPr>
        <p:txBody>
          <a:bodyPr vert="horz" wrap="square" lIns="68580" tIns="34290" rIns="68580" bIns="34290" numCol="1" rtlCol="0" anchor="t" anchorCtr="0" compatLnSpc="1">
            <a:prstTxWarp prst="textNoShape">
              <a:avLst/>
            </a:prstTxWarp>
            <a:spAutoFit/>
          </a:bodyPr>
          <a:lstStyle/>
          <a:p>
            <a:pPr defTabSz="685783" eaLnBrk="0" fontAlgn="base" hangingPunct="0"/>
            <a:r>
              <a:rPr lang="en-GB" sz="1200" b="1" dirty="0">
                <a:solidFill>
                  <a:srgbClr val="FF0000"/>
                </a:solidFill>
                <a:latin typeface="Arial" pitchFamily="34" charset="0"/>
                <a:ea typeface="ＭＳ Ｐゴシック" charset="0"/>
                <a:cs typeface="Arial" charset="0"/>
              </a:rPr>
              <a:t>MOVE to Stages</a:t>
            </a:r>
          </a:p>
        </p:txBody>
      </p:sp>
    </p:spTree>
    <p:extLst>
      <p:ext uri="{BB962C8B-B14F-4D97-AF65-F5344CB8AC3E}">
        <p14:creationId xmlns:p14="http://schemas.microsoft.com/office/powerpoint/2010/main" val="11071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52323" y="1745092"/>
            <a:ext cx="6948488" cy="1036804"/>
          </a:xfrm>
        </p:spPr>
        <p:txBody>
          <a:bodyPr/>
          <a:lstStyle/>
          <a:p>
            <a:r>
              <a:rPr lang="en-GB" dirty="0"/>
              <a:t>5. Move text to “Want to know more”</a:t>
            </a:r>
            <a:endParaRPr lang="es-ES" dirty="0"/>
          </a:p>
        </p:txBody>
      </p:sp>
    </p:spTree>
    <p:extLst>
      <p:ext uri="{BB962C8B-B14F-4D97-AF65-F5344CB8AC3E}">
        <p14:creationId xmlns:p14="http://schemas.microsoft.com/office/powerpoint/2010/main" val="28547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928" y="212050"/>
            <a:ext cx="7088904" cy="475909"/>
          </a:xfrm>
        </p:spPr>
        <p:txBody>
          <a:bodyPr>
            <a:noAutofit/>
          </a:bodyPr>
          <a:lstStyle/>
          <a:p>
            <a:r>
              <a:rPr lang="en-GB" sz="2000" dirty="0"/>
              <a:t>In </a:t>
            </a:r>
            <a:r>
              <a:rPr lang="en-GB" sz="2000" dirty="0">
                <a:solidFill>
                  <a:srgbClr val="FF0000"/>
                </a:solidFill>
              </a:rPr>
              <a:t>red</a:t>
            </a:r>
            <a:r>
              <a:rPr lang="en-GB" sz="2000" dirty="0"/>
              <a:t>, </a:t>
            </a:r>
            <a:r>
              <a:rPr lang="en-GB" sz="2000" dirty="0">
                <a:solidFill>
                  <a:srgbClr val="0057B8"/>
                </a:solidFill>
              </a:rPr>
              <a:t>text that can be used as “Want to know more</a:t>
            </a:r>
            <a:r>
              <a:rPr lang="en-GB" sz="2000" dirty="0"/>
              <a:t>”</a:t>
            </a:r>
          </a:p>
        </p:txBody>
      </p:sp>
      <p:sp>
        <p:nvSpPr>
          <p:cNvPr id="4" name="CuadroTexto 3"/>
          <p:cNvSpPr txBox="1"/>
          <p:nvPr/>
        </p:nvSpPr>
        <p:spPr>
          <a:xfrm>
            <a:off x="4219261" y="2402067"/>
            <a:ext cx="4696141" cy="323165"/>
          </a:xfrm>
          <a:prstGeom prst="rect">
            <a:avLst/>
          </a:prstGeom>
          <a:solidFill>
            <a:schemeClr val="bg1"/>
          </a:solidFill>
        </p:spPr>
        <p:txBody>
          <a:bodyPr wrap="square" rtlCol="0">
            <a:spAutoFit/>
          </a:bodyPr>
          <a:lstStyle/>
          <a:p>
            <a:pPr defTabSz="914378" eaLnBrk="0" fontAlgn="base" hangingPunct="0">
              <a:spcBef>
                <a:spcPct val="50000"/>
              </a:spcBef>
              <a:spcAft>
                <a:spcPct val="0"/>
              </a:spcAft>
            </a:pPr>
            <a:endParaRPr lang="en-GB" sz="1500" b="1" dirty="0">
              <a:solidFill>
                <a:srgbClr val="FFFFFF"/>
              </a:solidFill>
              <a:latin typeface="Arial" charset="0"/>
              <a:ea typeface="ＭＳ Ｐゴシック" charset="0"/>
              <a:cs typeface="Arial" charset="0"/>
            </a:endParaRPr>
          </a:p>
        </p:txBody>
      </p:sp>
      <p:sp>
        <p:nvSpPr>
          <p:cNvPr id="7" name="Marcador de contenido 2"/>
          <p:cNvSpPr>
            <a:spLocks noGrp="1"/>
          </p:cNvSpPr>
          <p:nvPr>
            <p:ph idx="1"/>
          </p:nvPr>
        </p:nvSpPr>
        <p:spPr>
          <a:xfrm>
            <a:off x="466931" y="687959"/>
            <a:ext cx="8334171" cy="3506360"/>
          </a:xfrm>
        </p:spPr>
        <p:txBody>
          <a:bodyPr>
            <a:normAutofit fontScale="25000" lnSpcReduction="20000"/>
          </a:bodyPr>
          <a:lstStyle/>
          <a:p>
            <a:pPr>
              <a:spcAft>
                <a:spcPts val="0"/>
              </a:spcAft>
            </a:pPr>
            <a:r>
              <a:rPr lang="en-US" sz="1350" b="1" dirty="0"/>
              <a:t>What’s shoulder impingement?</a:t>
            </a:r>
          </a:p>
          <a:p>
            <a:pPr lvl="1">
              <a:lnSpc>
                <a:spcPct val="120000"/>
              </a:lnSpc>
              <a:spcBef>
                <a:spcPts val="0"/>
              </a:spcBef>
            </a:pPr>
            <a:r>
              <a:rPr lang="en-US" sz="1350" dirty="0"/>
              <a:t>One of the most common </a:t>
            </a:r>
            <a:r>
              <a:rPr lang="en-US" sz="1350" dirty="0" err="1"/>
              <a:t>nontraumatic</a:t>
            </a:r>
            <a:r>
              <a:rPr lang="en-US" sz="1350" dirty="0"/>
              <a:t> causes of shoulder pain. </a:t>
            </a:r>
          </a:p>
          <a:p>
            <a:pPr lvl="1">
              <a:lnSpc>
                <a:spcPct val="120000"/>
              </a:lnSpc>
              <a:spcBef>
                <a:spcPts val="0"/>
              </a:spcBef>
            </a:pPr>
            <a:r>
              <a:rPr lang="en-US" sz="1350" dirty="0"/>
              <a:t>Described in 1972 by </a:t>
            </a:r>
            <a:r>
              <a:rPr lang="en-US" sz="1350" dirty="0" err="1"/>
              <a:t>Neer</a:t>
            </a:r>
            <a:r>
              <a:rPr lang="en-US" sz="1350" dirty="0"/>
              <a:t>[9] from 100 anatomic shoulder dissections. </a:t>
            </a:r>
          </a:p>
          <a:p>
            <a:pPr lvl="1">
              <a:lnSpc>
                <a:spcPct val="120000"/>
              </a:lnSpc>
              <a:spcBef>
                <a:spcPts val="0"/>
              </a:spcBef>
            </a:pPr>
            <a:r>
              <a:rPr lang="en-US" sz="1350" dirty="0"/>
              <a:t>It may be defined as the encroachment of the acromion, </a:t>
            </a:r>
            <a:r>
              <a:rPr lang="en-US" sz="1350" dirty="0" err="1"/>
              <a:t>coracoacromial</a:t>
            </a:r>
            <a:r>
              <a:rPr lang="en-US" sz="1350" dirty="0"/>
              <a:t> ligament, coracoid process, or AC joint on the rotator cuff as it passes beneath them during </a:t>
            </a:r>
            <a:r>
              <a:rPr lang="en-US" sz="1350" dirty="0" err="1"/>
              <a:t>glenohumeral</a:t>
            </a:r>
            <a:r>
              <a:rPr lang="en-US" sz="1350" dirty="0"/>
              <a:t> motion. </a:t>
            </a:r>
          </a:p>
          <a:p>
            <a:pPr>
              <a:spcAft>
                <a:spcPts val="0"/>
              </a:spcAft>
            </a:pPr>
            <a:r>
              <a:rPr lang="en-US" sz="1350" b="1" dirty="0"/>
              <a:t>What’s the function of the rotator cuff?</a:t>
            </a:r>
          </a:p>
          <a:p>
            <a:pPr lvl="1">
              <a:lnSpc>
                <a:spcPct val="120000"/>
              </a:lnSpc>
              <a:spcBef>
                <a:spcPts val="0"/>
              </a:spcBef>
            </a:pPr>
            <a:r>
              <a:rPr lang="en-US" sz="1350" dirty="0"/>
              <a:t>The function of the posterior rotator cuff is to abduct and externally rotate the </a:t>
            </a:r>
            <a:r>
              <a:rPr lang="en-US" sz="1350" dirty="0" err="1"/>
              <a:t>humerus</a:t>
            </a:r>
            <a:r>
              <a:rPr lang="en-US" sz="1350" dirty="0"/>
              <a:t>. </a:t>
            </a:r>
          </a:p>
          <a:p>
            <a:pPr lvl="1">
              <a:lnSpc>
                <a:spcPct val="120000"/>
              </a:lnSpc>
              <a:spcBef>
                <a:spcPts val="0"/>
              </a:spcBef>
            </a:pPr>
            <a:r>
              <a:rPr lang="en-US" sz="1350" dirty="0"/>
              <a:t>The cuff with the biceps tendon serves as a humeral head depressor to maintain the head centered within the glenoid fossa as the cuff and deltoid elevate the arm. [58] [59] [60]</a:t>
            </a:r>
          </a:p>
          <a:p>
            <a:pPr>
              <a:spcAft>
                <a:spcPts val="0"/>
              </a:spcAft>
            </a:pPr>
            <a:r>
              <a:rPr lang="en-US" sz="1350" b="1" dirty="0"/>
              <a:t>What’s the cause of impingement?</a:t>
            </a:r>
          </a:p>
          <a:p>
            <a:pPr lvl="1">
              <a:lnSpc>
                <a:spcPct val="120000"/>
              </a:lnSpc>
              <a:spcBef>
                <a:spcPts val="0"/>
              </a:spcBef>
            </a:pPr>
            <a:r>
              <a:rPr lang="en-US" sz="1350" dirty="0"/>
              <a:t>It remains controversial.</a:t>
            </a:r>
          </a:p>
          <a:p>
            <a:pPr lvl="1">
              <a:lnSpc>
                <a:spcPct val="120000"/>
              </a:lnSpc>
              <a:spcBef>
                <a:spcPts val="0"/>
              </a:spcBef>
            </a:pPr>
            <a:r>
              <a:rPr lang="en-US" sz="1350" dirty="0"/>
              <a:t>It may be </a:t>
            </a:r>
          </a:p>
          <a:p>
            <a:pPr lvl="2">
              <a:lnSpc>
                <a:spcPct val="120000"/>
              </a:lnSpc>
              <a:spcBef>
                <a:spcPts val="0"/>
              </a:spcBef>
            </a:pPr>
            <a:r>
              <a:rPr lang="en-US" sz="1350" dirty="0"/>
              <a:t>a primary, intrinsic, degenerative event within the tendon with superior migration of the head on arm elevation and secondary impingement on the acromion</a:t>
            </a:r>
          </a:p>
          <a:p>
            <a:pPr lvl="2">
              <a:lnSpc>
                <a:spcPct val="120000"/>
              </a:lnSpc>
              <a:spcBef>
                <a:spcPts val="0"/>
              </a:spcBef>
            </a:pPr>
            <a:r>
              <a:rPr lang="en-US" sz="1350" dirty="0"/>
              <a:t>or a purely mechanical attrition of the tendon with primary impingement against the acromion. </a:t>
            </a:r>
          </a:p>
          <a:p>
            <a:pPr lvl="1">
              <a:lnSpc>
                <a:spcPct val="120000"/>
              </a:lnSpc>
              <a:spcBef>
                <a:spcPts val="0"/>
              </a:spcBef>
            </a:pPr>
            <a:r>
              <a:rPr lang="en-US" sz="1350" dirty="0"/>
              <a:t>The mechanical impingement of the rotator cuff may be influenced by </a:t>
            </a:r>
          </a:p>
          <a:p>
            <a:pPr lvl="2">
              <a:lnSpc>
                <a:spcPct val="120000"/>
              </a:lnSpc>
              <a:spcBef>
                <a:spcPts val="0"/>
              </a:spcBef>
            </a:pPr>
            <a:r>
              <a:rPr lang="en-US" sz="1350" dirty="0"/>
              <a:t>Variations in the shape and slope of the acromion. [61] [62] </a:t>
            </a:r>
          </a:p>
          <a:p>
            <a:pPr lvl="2">
              <a:lnSpc>
                <a:spcPct val="120000"/>
              </a:lnSpc>
              <a:spcBef>
                <a:spcPts val="0"/>
              </a:spcBef>
            </a:pPr>
            <a:r>
              <a:rPr lang="en-US" sz="1350" dirty="0"/>
              <a:t>Narrowing of the supraspinatus outlet from proliferative spur formation of the acromion or degenerative changes of the AC joint </a:t>
            </a:r>
            <a:r>
              <a:rPr lang="en-US" sz="1350" dirty="0">
                <a:solidFill>
                  <a:srgbClr val="FF0000"/>
                </a:solidFill>
              </a:rPr>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350" dirty="0" err="1">
                <a:solidFill>
                  <a:srgbClr val="FF0000"/>
                </a:solidFill>
              </a:rPr>
              <a:t>coracoacromial</a:t>
            </a:r>
            <a:r>
              <a:rPr lang="en-US" sz="1350" dirty="0">
                <a:solidFill>
                  <a:srgbClr val="FF0000"/>
                </a:solidFill>
              </a:rPr>
              <a:t> arch are caused by the cuff lesions or are a cause of the lesions themselves)</a:t>
            </a:r>
          </a:p>
          <a:p>
            <a:pPr lvl="2">
              <a:lnSpc>
                <a:spcPct val="120000"/>
              </a:lnSpc>
              <a:spcBef>
                <a:spcPts val="0"/>
              </a:spcBef>
            </a:pPr>
            <a:r>
              <a:rPr lang="en-US" sz="1350" dirty="0"/>
              <a:t>Intrinsic degenerative changes of the rotator cuff</a:t>
            </a:r>
          </a:p>
          <a:p>
            <a:pPr>
              <a:spcAft>
                <a:spcPts val="0"/>
              </a:spcAft>
            </a:pPr>
            <a:r>
              <a:rPr lang="en-US" sz="1350" b="1" dirty="0"/>
              <a:t>Stages of impingement lesions of the shoulder (by </a:t>
            </a:r>
            <a:r>
              <a:rPr lang="en-US" sz="1350" b="1" dirty="0" err="1"/>
              <a:t>Neer</a:t>
            </a:r>
            <a:r>
              <a:rPr lang="en-US" sz="1350" b="1" dirty="0"/>
              <a:t>[9])</a:t>
            </a:r>
          </a:p>
          <a:p>
            <a:pPr lvl="1">
              <a:lnSpc>
                <a:spcPct val="120000"/>
              </a:lnSpc>
              <a:spcBef>
                <a:spcPts val="0"/>
              </a:spcBef>
            </a:pPr>
            <a:r>
              <a:rPr lang="en-US" sz="1350" dirty="0"/>
              <a:t>Stage I: edema and hemorrhage of the rotator cuff.</a:t>
            </a:r>
          </a:p>
          <a:p>
            <a:pPr lvl="2">
              <a:lnSpc>
                <a:spcPct val="120000"/>
              </a:lnSpc>
              <a:spcBef>
                <a:spcPts val="0"/>
              </a:spcBef>
            </a:pPr>
            <a:r>
              <a:rPr lang="en-US" sz="1350" dirty="0"/>
              <a:t>Typically found in individuals younger than 25 years who are active in overhead athletics. </a:t>
            </a:r>
          </a:p>
          <a:p>
            <a:pPr lvl="2">
              <a:lnSpc>
                <a:spcPct val="120000"/>
              </a:lnSpc>
              <a:spcBef>
                <a:spcPts val="0"/>
              </a:spcBef>
            </a:pPr>
            <a:r>
              <a:rPr lang="en-US" sz="1350" dirty="0">
                <a:solidFill>
                  <a:schemeClr val="accent5">
                    <a:lumMod val="10000"/>
                  </a:schemeClr>
                </a:solidFill>
              </a:rPr>
              <a:t>The condition usually responds to conservative treatment of rest, anti-inflammatory medication, and physical therapy. </a:t>
            </a:r>
          </a:p>
          <a:p>
            <a:pPr lvl="1">
              <a:lnSpc>
                <a:spcPct val="120000"/>
              </a:lnSpc>
              <a:spcBef>
                <a:spcPts val="0"/>
              </a:spcBef>
            </a:pPr>
            <a:r>
              <a:rPr lang="en-US" sz="1350" dirty="0">
                <a:solidFill>
                  <a:schemeClr val="accent5">
                    <a:lumMod val="10000"/>
                  </a:schemeClr>
                </a:solidFill>
              </a:rPr>
              <a:t>Stage II: fibrosis and thickening of the tendon.</a:t>
            </a:r>
          </a:p>
          <a:p>
            <a:pPr lvl="2">
              <a:lnSpc>
                <a:spcPct val="120000"/>
              </a:lnSpc>
              <a:spcBef>
                <a:spcPts val="0"/>
              </a:spcBef>
            </a:pPr>
            <a:r>
              <a:rPr lang="en-US" sz="1350" dirty="0">
                <a:solidFill>
                  <a:schemeClr val="accent5">
                    <a:lumMod val="10000"/>
                  </a:schemeClr>
                </a:solidFill>
              </a:rPr>
              <a:t>usually occur in the 30s or 40s</a:t>
            </a:r>
          </a:p>
          <a:p>
            <a:pPr lvl="2">
              <a:lnSpc>
                <a:spcPct val="120000"/>
              </a:lnSpc>
              <a:spcBef>
                <a:spcPts val="0"/>
              </a:spcBef>
            </a:pPr>
            <a:r>
              <a:rPr lang="en-US" sz="1350" dirty="0">
                <a:solidFill>
                  <a:schemeClr val="accent5">
                    <a:lumMod val="10000"/>
                  </a:schemeClr>
                </a:solidFill>
              </a:rPr>
              <a:t>The lesion also is treated conservatively, as in stage I, but attacks may recur. </a:t>
            </a:r>
          </a:p>
          <a:p>
            <a:pPr lvl="2">
              <a:lnSpc>
                <a:spcPct val="120000"/>
              </a:lnSpc>
              <a:spcBef>
                <a:spcPts val="0"/>
              </a:spcBef>
            </a:pPr>
            <a:r>
              <a:rPr lang="en-US" sz="1350" dirty="0">
                <a:solidFill>
                  <a:schemeClr val="accent5">
                    <a:lumMod val="10000"/>
                  </a:schemeClr>
                </a:solidFill>
              </a:rPr>
              <a:t>If symptoms persist despite adequate conservative management for more than 6 to 12 months, surgical intervention is warranted. </a:t>
            </a:r>
          </a:p>
          <a:p>
            <a:pPr lvl="1">
              <a:lnSpc>
                <a:spcPct val="120000"/>
              </a:lnSpc>
              <a:spcBef>
                <a:spcPts val="0"/>
              </a:spcBef>
            </a:pPr>
            <a:r>
              <a:rPr lang="en-US" sz="1350" dirty="0">
                <a:solidFill>
                  <a:schemeClr val="accent5">
                    <a:lumMod val="10000"/>
                  </a:schemeClr>
                </a:solidFill>
              </a:rPr>
              <a:t>Stage III: rotator cuff tears, biceps tendon rupture, and bone changes</a:t>
            </a:r>
          </a:p>
          <a:p>
            <a:pPr lvl="2">
              <a:lnSpc>
                <a:spcPct val="120000"/>
              </a:lnSpc>
              <a:spcBef>
                <a:spcPts val="0"/>
              </a:spcBef>
            </a:pPr>
            <a:r>
              <a:rPr lang="en-US" sz="1350" dirty="0">
                <a:solidFill>
                  <a:schemeClr val="accent5">
                    <a:lumMod val="10000"/>
                  </a:schemeClr>
                </a:solidFill>
              </a:rPr>
              <a:t>they rarely occur before age 40. </a:t>
            </a:r>
          </a:p>
          <a:p>
            <a:pPr lvl="2">
              <a:lnSpc>
                <a:spcPct val="120000"/>
              </a:lnSpc>
              <a:spcBef>
                <a:spcPts val="0"/>
              </a:spcBef>
            </a:pPr>
            <a:r>
              <a:rPr lang="en-US" sz="1350" dirty="0">
                <a:solidFill>
                  <a:schemeClr val="accent5">
                    <a:lumMod val="10000"/>
                  </a:schemeClr>
                </a:solidFill>
              </a:rPr>
              <a:t>Patients may present with pain, weakness, or supraspinatus atrophy, depending on the chronicity of the tear. </a:t>
            </a:r>
          </a:p>
          <a:p>
            <a:pPr lvl="2">
              <a:lnSpc>
                <a:spcPct val="120000"/>
              </a:lnSpc>
              <a:spcBef>
                <a:spcPts val="0"/>
              </a:spcBef>
            </a:pPr>
            <a:r>
              <a:rPr lang="en-US" sz="1350" dirty="0">
                <a:solidFill>
                  <a:schemeClr val="accent5">
                    <a:lumMod val="10000"/>
                  </a:schemeClr>
                </a:solidFill>
              </a:rPr>
              <a:t>Surgical treatment depends on the patient's age, loss of function, weakness, and pain.</a:t>
            </a:r>
          </a:p>
          <a:p>
            <a:pPr>
              <a:spcAft>
                <a:spcPts val="0"/>
              </a:spcAft>
            </a:pPr>
            <a:r>
              <a:rPr lang="en-US" sz="1350" b="1" dirty="0">
                <a:solidFill>
                  <a:schemeClr val="accent5">
                    <a:lumMod val="10000"/>
                  </a:schemeClr>
                </a:solidFill>
              </a:rPr>
              <a:t>Symptoms &amp; signs</a:t>
            </a:r>
          </a:p>
          <a:p>
            <a:pPr lvl="1">
              <a:lnSpc>
                <a:spcPct val="120000"/>
              </a:lnSpc>
              <a:spcBef>
                <a:spcPts val="0"/>
              </a:spcBef>
            </a:pPr>
            <a:r>
              <a:rPr lang="en-US" sz="1350" dirty="0">
                <a:solidFill>
                  <a:schemeClr val="accent5">
                    <a:lumMod val="10000"/>
                  </a:schemeClr>
                </a:solidFill>
              </a:rPr>
              <a:t>Pain </a:t>
            </a:r>
          </a:p>
          <a:p>
            <a:pPr lvl="2">
              <a:lnSpc>
                <a:spcPct val="120000"/>
              </a:lnSpc>
              <a:spcBef>
                <a:spcPts val="0"/>
              </a:spcBef>
            </a:pPr>
            <a:r>
              <a:rPr lang="en-US" sz="1350" dirty="0"/>
              <a:t>It can be sudden and incapacitating in cases of traumatic cuff tears</a:t>
            </a:r>
          </a:p>
          <a:p>
            <a:pPr lvl="2">
              <a:lnSpc>
                <a:spcPct val="120000"/>
              </a:lnSpc>
              <a:spcBef>
                <a:spcPts val="0"/>
              </a:spcBef>
            </a:pPr>
            <a:r>
              <a:rPr lang="en-US" sz="1350" dirty="0"/>
              <a:t>More commonly it manifests as a dull ache. </a:t>
            </a:r>
          </a:p>
          <a:p>
            <a:pPr lvl="2">
              <a:lnSpc>
                <a:spcPct val="120000"/>
              </a:lnSpc>
              <a:spcBef>
                <a:spcPts val="0"/>
              </a:spcBef>
            </a:pPr>
            <a:r>
              <a:rPr lang="en-US" sz="1350" dirty="0"/>
              <a:t>Usually located over the anterior and lateral aspects of the shoulder and may radiate into the lateral deltoid. </a:t>
            </a:r>
          </a:p>
          <a:p>
            <a:pPr lvl="2">
              <a:lnSpc>
                <a:spcPct val="120000"/>
              </a:lnSpc>
              <a:spcBef>
                <a:spcPts val="0"/>
              </a:spcBef>
            </a:pPr>
            <a:r>
              <a:rPr lang="en-US" sz="1350" dirty="0"/>
              <a:t>It may worsen with sleeping on the affected extremity</a:t>
            </a:r>
          </a:p>
          <a:p>
            <a:pPr lvl="2">
              <a:lnSpc>
                <a:spcPct val="120000"/>
              </a:lnSpc>
              <a:spcBef>
                <a:spcPts val="0"/>
              </a:spcBef>
            </a:pPr>
            <a:r>
              <a:rPr lang="en-US" sz="1350" dirty="0"/>
              <a:t>It is exacerbated by overhead activity. </a:t>
            </a:r>
          </a:p>
          <a:p>
            <a:pPr lvl="1">
              <a:lnSpc>
                <a:spcPct val="120000"/>
              </a:lnSpc>
              <a:spcBef>
                <a:spcPts val="0"/>
              </a:spcBef>
            </a:pPr>
            <a:r>
              <a:rPr lang="en-US" sz="1350" dirty="0"/>
              <a:t>Tenderness on palpation </a:t>
            </a:r>
          </a:p>
          <a:p>
            <a:pPr lvl="2">
              <a:lnSpc>
                <a:spcPct val="120000"/>
              </a:lnSpc>
              <a:spcBef>
                <a:spcPts val="0"/>
              </a:spcBef>
            </a:pPr>
            <a:r>
              <a:rPr lang="en-US" sz="1350" dirty="0"/>
              <a:t>It may be elicited over the greater tuberosity and long head of the biceps within the bicipital groove, indicating an associated biceps tendinitis. </a:t>
            </a:r>
          </a:p>
          <a:p>
            <a:pPr lvl="2">
              <a:lnSpc>
                <a:spcPct val="120000"/>
              </a:lnSpc>
              <a:spcBef>
                <a:spcPts val="0"/>
              </a:spcBef>
            </a:pPr>
            <a:r>
              <a:rPr lang="en-US" sz="1350" dirty="0"/>
              <a:t>In cases with concomitant degenerative changes of the AC joint, there may be tenderness on palpation over the AC joint as an offending osteophyte impinges on the rotator cuff beneath.</a:t>
            </a:r>
          </a:p>
          <a:p>
            <a:pPr lvl="1">
              <a:lnSpc>
                <a:spcPct val="120000"/>
              </a:lnSpc>
              <a:spcBef>
                <a:spcPts val="0"/>
              </a:spcBef>
            </a:pPr>
            <a:r>
              <a:rPr lang="en-US" sz="1350" dirty="0"/>
              <a:t>The impingement sign </a:t>
            </a:r>
          </a:p>
          <a:p>
            <a:pPr lvl="2">
              <a:lnSpc>
                <a:spcPct val="120000"/>
              </a:lnSpc>
              <a:spcBef>
                <a:spcPts val="0"/>
              </a:spcBef>
            </a:pPr>
            <a:r>
              <a:rPr lang="en-US" sz="1350" dirty="0"/>
              <a:t>It was described by </a:t>
            </a:r>
            <a:r>
              <a:rPr lang="en-US" sz="1350" dirty="0" err="1"/>
              <a:t>Neer</a:t>
            </a:r>
            <a:r>
              <a:rPr lang="en-US" sz="1350" dirty="0"/>
              <a:t>[9] (Fig. 40-14 ) and it is useful in the diagnosis of rotator cuff tendinopathy. </a:t>
            </a:r>
          </a:p>
          <a:p>
            <a:pPr lvl="2">
              <a:lnSpc>
                <a:spcPct val="120000"/>
              </a:lnSpc>
              <a:spcBef>
                <a:spcPts val="0"/>
              </a:spcBef>
            </a:pPr>
            <a:r>
              <a:rPr lang="en-US" sz="1350" dirty="0"/>
              <a:t>The patient often describes a catch as the arm is brought into the overhead position. </a:t>
            </a:r>
          </a:p>
          <a:p>
            <a:pPr lvl="2">
              <a:lnSpc>
                <a:spcPct val="120000"/>
              </a:lnSpc>
              <a:spcBef>
                <a:spcPts val="0"/>
              </a:spcBef>
            </a:pPr>
            <a:r>
              <a:rPr lang="en-US" sz="1350" dirty="0"/>
              <a:t>The patient may be observed to raise the arm by abduction and external rotation to clear the greater tuberosity of the acromion, bypassing the painful area. </a:t>
            </a:r>
          </a:p>
          <a:p>
            <a:pPr lvl="2">
              <a:lnSpc>
                <a:spcPct val="120000"/>
              </a:lnSpc>
              <a:spcBef>
                <a:spcPts val="0"/>
              </a:spcBef>
            </a:pPr>
            <a:r>
              <a:rPr lang="en-US" sz="1350" dirty="0"/>
              <a:t>A typical painful arc usually occurs between 70 degrees and 110 degrees of abduction. </a:t>
            </a:r>
          </a:p>
          <a:p>
            <a:pPr lvl="2">
              <a:lnSpc>
                <a:spcPct val="120000"/>
              </a:lnSpc>
              <a:spcBef>
                <a:spcPts val="0"/>
              </a:spcBef>
            </a:pPr>
            <a:r>
              <a:rPr lang="en-US" sz="1350" dirty="0" err="1"/>
              <a:t>Neer</a:t>
            </a:r>
            <a:r>
              <a:rPr lang="en-US" sz="1350" dirty="0"/>
              <a:t>[9] also described an impingement test that involves injection of lidocaine into the </a:t>
            </a:r>
            <a:r>
              <a:rPr lang="en-US" sz="1350" dirty="0" err="1"/>
              <a:t>subacromial</a:t>
            </a:r>
            <a:r>
              <a:rPr lang="en-US" sz="1350" dirty="0"/>
              <a:t> bursa. </a:t>
            </a:r>
          </a:p>
          <a:p>
            <a:pPr lvl="3">
              <a:lnSpc>
                <a:spcPct val="120000"/>
              </a:lnSpc>
              <a:spcBef>
                <a:spcPts val="0"/>
              </a:spcBef>
            </a:pPr>
            <a:r>
              <a:rPr lang="en-US" sz="1350" dirty="0"/>
              <a:t>Relief of pain is a positive impingement test result </a:t>
            </a:r>
          </a:p>
          <a:p>
            <a:pPr lvl="3">
              <a:lnSpc>
                <a:spcPct val="120000"/>
              </a:lnSpc>
              <a:spcBef>
                <a:spcPts val="0"/>
              </a:spcBef>
            </a:pPr>
            <a:r>
              <a:rPr lang="en-US" sz="1350" dirty="0"/>
              <a:t>It usually indicates rotator cuff origin of the shoulder pain.</a:t>
            </a:r>
          </a:p>
          <a:p>
            <a:pPr lvl="2">
              <a:lnSpc>
                <a:spcPct val="120000"/>
              </a:lnSpc>
              <a:spcBef>
                <a:spcPts val="0"/>
              </a:spcBef>
            </a:pPr>
            <a:r>
              <a:rPr lang="en-US" sz="1350" dirty="0"/>
              <a:t>Figure 40-14  The impingement sign is elicited by forced forward elevation of the arm. </a:t>
            </a:r>
          </a:p>
          <a:p>
            <a:pPr lvl="3">
              <a:lnSpc>
                <a:spcPct val="120000"/>
              </a:lnSpc>
              <a:spcBef>
                <a:spcPts val="0"/>
              </a:spcBef>
            </a:pPr>
            <a:r>
              <a:rPr lang="en-US" sz="1350" dirty="0"/>
              <a:t>Pain results as the greater tuberosity impinges on the acromion. </a:t>
            </a:r>
          </a:p>
          <a:p>
            <a:pPr lvl="3">
              <a:lnSpc>
                <a:spcPct val="120000"/>
              </a:lnSpc>
              <a:spcBef>
                <a:spcPts val="0"/>
              </a:spcBef>
            </a:pPr>
            <a:r>
              <a:rPr lang="en-US" sz="1350" dirty="0"/>
              <a:t>The examiner's hand prevents scapular rotation. </a:t>
            </a:r>
          </a:p>
          <a:p>
            <a:pPr lvl="3">
              <a:lnSpc>
                <a:spcPct val="120000"/>
              </a:lnSpc>
              <a:spcBef>
                <a:spcPts val="0"/>
              </a:spcBef>
            </a:pPr>
            <a:r>
              <a:rPr lang="en-US" sz="1350" dirty="0"/>
              <a:t>This maneuver may be positive in other periarticular disorders.  (From </a:t>
            </a:r>
            <a:r>
              <a:rPr lang="en-US" sz="1350" dirty="0" err="1"/>
              <a:t>Neer</a:t>
            </a:r>
            <a:r>
              <a:rPr lang="en-US" sz="1350" dirty="0"/>
              <a:t> CS II: Impingement lesions. </a:t>
            </a:r>
            <a:r>
              <a:rPr lang="en-US" sz="1350" dirty="0" err="1"/>
              <a:t>Clin</a:t>
            </a:r>
            <a:r>
              <a:rPr lang="en-US" sz="1350" dirty="0"/>
              <a:t> </a:t>
            </a:r>
            <a:r>
              <a:rPr lang="en-US" sz="1350" dirty="0" err="1"/>
              <a:t>Orthop</a:t>
            </a:r>
            <a:r>
              <a:rPr lang="en-US" sz="1350" dirty="0"/>
              <a:t> 173:70, 1983.) </a:t>
            </a:r>
          </a:p>
          <a:p>
            <a:pPr>
              <a:spcAft>
                <a:spcPts val="0"/>
              </a:spcAft>
            </a:pPr>
            <a:r>
              <a:rPr lang="en-US" sz="1350" b="1" dirty="0"/>
              <a:t>Imaging</a:t>
            </a:r>
          </a:p>
          <a:p>
            <a:pPr lvl="1">
              <a:lnSpc>
                <a:spcPct val="120000"/>
              </a:lnSpc>
              <a:spcBef>
                <a:spcPts val="0"/>
              </a:spcBef>
            </a:pPr>
            <a:r>
              <a:rPr lang="en-US" sz="1350" dirty="0"/>
              <a:t>Radiographs </a:t>
            </a:r>
          </a:p>
          <a:p>
            <a:pPr lvl="2">
              <a:lnSpc>
                <a:spcPct val="120000"/>
              </a:lnSpc>
              <a:spcBef>
                <a:spcPts val="0"/>
              </a:spcBef>
            </a:pPr>
            <a:r>
              <a:rPr lang="en-US" sz="1350" dirty="0"/>
              <a:t>In early stages it may be normal or may reveal a hooked acromion. </a:t>
            </a:r>
          </a:p>
          <a:p>
            <a:pPr lvl="2">
              <a:lnSpc>
                <a:spcPct val="120000"/>
              </a:lnSpc>
              <a:spcBef>
                <a:spcPts val="0"/>
              </a:spcBef>
            </a:pPr>
            <a:r>
              <a:rPr lang="en-US" sz="1350" dirty="0"/>
              <a:t>As the disease progresses, there may be </a:t>
            </a:r>
          </a:p>
          <a:p>
            <a:pPr lvl="3">
              <a:lnSpc>
                <a:spcPct val="120000"/>
              </a:lnSpc>
              <a:spcBef>
                <a:spcPts val="0"/>
              </a:spcBef>
            </a:pPr>
            <a:r>
              <a:rPr lang="en-US" sz="1350" dirty="0"/>
              <a:t>some sclerosis, </a:t>
            </a:r>
          </a:p>
          <a:p>
            <a:pPr lvl="3">
              <a:lnSpc>
                <a:spcPct val="120000"/>
              </a:lnSpc>
              <a:spcBef>
                <a:spcPts val="0"/>
              </a:spcBef>
            </a:pPr>
            <a:r>
              <a:rPr lang="en-US" sz="1350" dirty="0"/>
              <a:t>cyst formation, </a:t>
            </a:r>
          </a:p>
          <a:p>
            <a:pPr lvl="3">
              <a:lnSpc>
                <a:spcPct val="120000"/>
              </a:lnSpc>
              <a:spcBef>
                <a:spcPts val="0"/>
              </a:spcBef>
            </a:pPr>
            <a:r>
              <a:rPr lang="en-US" sz="1350" dirty="0"/>
              <a:t>and sclerosis of the anterior third of the acromion and the greater tuberosity. </a:t>
            </a:r>
          </a:p>
          <a:p>
            <a:pPr lvl="2">
              <a:lnSpc>
                <a:spcPct val="120000"/>
              </a:lnSpc>
              <a:spcBef>
                <a:spcPts val="0"/>
              </a:spcBef>
            </a:pPr>
            <a:r>
              <a:rPr lang="en-US" sz="1350" dirty="0"/>
              <a:t>An anterior acromial traction spur may appear on the undersurface of the acromion lateral to the AC joint and represents contracture of the </a:t>
            </a:r>
            <a:r>
              <a:rPr lang="en-US" sz="1350" dirty="0" err="1"/>
              <a:t>coracoacromial</a:t>
            </a:r>
            <a:r>
              <a:rPr lang="en-US" sz="1350" dirty="0"/>
              <a:t> ligament. </a:t>
            </a:r>
          </a:p>
          <a:p>
            <a:pPr lvl="2">
              <a:lnSpc>
                <a:spcPct val="120000"/>
              </a:lnSpc>
              <a:spcBef>
                <a:spcPts val="0"/>
              </a:spcBef>
            </a:pPr>
            <a:r>
              <a:rPr lang="en-US" sz="1350" dirty="0"/>
              <a:t>Late radiographic findings include </a:t>
            </a:r>
          </a:p>
          <a:p>
            <a:pPr lvl="3">
              <a:lnSpc>
                <a:spcPct val="120000"/>
              </a:lnSpc>
              <a:spcBef>
                <a:spcPts val="0"/>
              </a:spcBef>
            </a:pPr>
            <a:r>
              <a:rPr lang="en-US" sz="1350" dirty="0"/>
              <a:t>narrowing of the </a:t>
            </a:r>
            <a:r>
              <a:rPr lang="en-US" sz="1350" dirty="0" err="1"/>
              <a:t>acromiohumeral</a:t>
            </a:r>
            <a:r>
              <a:rPr lang="en-US" sz="1350" dirty="0"/>
              <a:t> gap, superior subluxation of the humeral head in relation to the glenoid, </a:t>
            </a:r>
          </a:p>
          <a:p>
            <a:pPr lvl="3">
              <a:lnSpc>
                <a:spcPct val="120000"/>
              </a:lnSpc>
              <a:spcBef>
                <a:spcPts val="0"/>
              </a:spcBef>
            </a:pPr>
            <a:r>
              <a:rPr lang="en-US" sz="1350" dirty="0"/>
              <a:t>and erosive changes of the anterior acromion.[70] </a:t>
            </a:r>
          </a:p>
          <a:p>
            <a:pPr lvl="1">
              <a:lnSpc>
                <a:spcPct val="120000"/>
              </a:lnSpc>
              <a:spcBef>
                <a:spcPts val="0"/>
              </a:spcBef>
            </a:pPr>
            <a:r>
              <a:rPr lang="en-US" sz="1350" dirty="0"/>
              <a:t>Arthrography, MRI, and ultrasound may be helpful in diagnosing a full-thickness tear of the rotator cuff in association with stage III disease. </a:t>
            </a:r>
          </a:p>
          <a:p>
            <a:pPr lvl="1">
              <a:lnSpc>
                <a:spcPct val="120000"/>
              </a:lnSpc>
              <a:spcBef>
                <a:spcPts val="0"/>
              </a:spcBef>
            </a:pPr>
            <a:r>
              <a:rPr lang="en-US" sz="1350" dirty="0"/>
              <a:t>In some cases of chronic large rotator cuff tears, proximal migration of the humeral head leads to a pattern of degenerative arthritis termed cuff-tear </a:t>
            </a:r>
            <a:r>
              <a:rPr lang="en-US" sz="1350" dirty="0" err="1"/>
              <a:t>arthropathy</a:t>
            </a:r>
            <a:r>
              <a:rPr lang="en-US" sz="1350" dirty="0"/>
              <a:t>.</a:t>
            </a:r>
          </a:p>
          <a:p>
            <a:pPr>
              <a:spcAft>
                <a:spcPts val="0"/>
              </a:spcAft>
            </a:pPr>
            <a:r>
              <a:rPr lang="en-US" sz="1350" b="1" dirty="0"/>
              <a:t>Treatment</a:t>
            </a:r>
          </a:p>
          <a:p>
            <a:pPr lvl="1">
              <a:lnSpc>
                <a:spcPct val="120000"/>
              </a:lnSpc>
              <a:spcBef>
                <a:spcPts val="0"/>
              </a:spcBef>
            </a:pPr>
            <a:r>
              <a:rPr lang="en-US" sz="1350" dirty="0"/>
              <a:t>The choice of </a:t>
            </a:r>
            <a:r>
              <a:rPr lang="en-US" sz="1350" dirty="0">
                <a:solidFill>
                  <a:schemeClr val="accent5">
                    <a:lumMod val="10000"/>
                  </a:schemeClr>
                </a:solidFill>
              </a:rPr>
              <a:t>treatment and frequently its result are functions of the stage of the impingement and response to pain. </a:t>
            </a:r>
          </a:p>
          <a:p>
            <a:pPr lvl="2">
              <a:lnSpc>
                <a:spcPct val="120000"/>
              </a:lnSpc>
              <a:spcBef>
                <a:spcPts val="0"/>
              </a:spcBef>
            </a:pPr>
            <a:r>
              <a:rPr lang="en-US" sz="1350" dirty="0">
                <a:solidFill>
                  <a:schemeClr val="accent5">
                    <a:lumMod val="10000"/>
                  </a:schemeClr>
                </a:solidFill>
              </a:rPr>
              <a:t>Stage I, in which there is little mechanical impingement, </a:t>
            </a:r>
          </a:p>
          <a:p>
            <a:pPr lvl="3">
              <a:lnSpc>
                <a:spcPct val="120000"/>
              </a:lnSpc>
              <a:spcBef>
                <a:spcPts val="0"/>
              </a:spcBef>
            </a:pPr>
            <a:r>
              <a:rPr lang="en-US" sz="1350" dirty="0">
                <a:solidFill>
                  <a:schemeClr val="accent5">
                    <a:lumMod val="10000"/>
                  </a:schemeClr>
                </a:solidFill>
              </a:rPr>
              <a:t>Most patients respond to rest. </a:t>
            </a:r>
          </a:p>
          <a:p>
            <a:pPr lvl="3">
              <a:lnSpc>
                <a:spcPct val="120000"/>
              </a:lnSpc>
              <a:spcBef>
                <a:spcPts val="0"/>
              </a:spcBef>
            </a:pPr>
            <a:r>
              <a:rPr lang="en-US" sz="1350" dirty="0">
                <a:solidFill>
                  <a:schemeClr val="accent5">
                    <a:lumMod val="10000"/>
                  </a:schemeClr>
                </a:solidFill>
              </a:rPr>
              <a:t>It is important not to immobilize the shoulder for any period because contraction of the shoulder capsule and periarticular structures can produce an adhesive capsulitis. </a:t>
            </a:r>
          </a:p>
          <a:p>
            <a:pPr lvl="3">
              <a:lnSpc>
                <a:spcPct val="120000"/>
              </a:lnSpc>
              <a:spcBef>
                <a:spcPts val="0"/>
              </a:spcBef>
            </a:pPr>
            <a:r>
              <a:rPr lang="en-US" sz="1350" dirty="0">
                <a:solidFill>
                  <a:schemeClr val="accent5">
                    <a:lumMod val="10000"/>
                  </a:schemeClr>
                </a:solidFill>
              </a:rPr>
              <a:t>After a period of rest, a progressive program of stretching and strengthening exercises generally restores the shoulder to normal function. </a:t>
            </a:r>
          </a:p>
          <a:p>
            <a:pPr lvl="3">
              <a:lnSpc>
                <a:spcPct val="120000"/>
              </a:lnSpc>
              <a:spcBef>
                <a:spcPts val="0"/>
              </a:spcBef>
            </a:pPr>
            <a:r>
              <a:rPr lang="en-US" sz="1350" dirty="0">
                <a:solidFill>
                  <a:schemeClr val="accent5">
                    <a:lumMod val="10000"/>
                  </a:schemeClr>
                </a:solidFill>
              </a:rPr>
              <a:t>Use of aspirin and other nonsteroidal anti-inflammatory drugs (NSAIDs) may shorten the symptomatic period. </a:t>
            </a:r>
          </a:p>
          <a:p>
            <a:pPr lvl="3">
              <a:lnSpc>
                <a:spcPct val="120000"/>
              </a:lnSpc>
              <a:spcBef>
                <a:spcPts val="0"/>
              </a:spcBef>
            </a:pPr>
            <a:r>
              <a:rPr lang="en-US" sz="1350" dirty="0">
                <a:solidFill>
                  <a:schemeClr val="accent5">
                    <a:lumMod val="10000"/>
                  </a:schemeClr>
                </a:solidFill>
              </a:rPr>
              <a:t>Modalities such as ultrasound, </a:t>
            </a:r>
            <a:r>
              <a:rPr lang="en-US" sz="1350" dirty="0" err="1">
                <a:solidFill>
                  <a:schemeClr val="accent5">
                    <a:lumMod val="10000"/>
                  </a:schemeClr>
                </a:solidFill>
              </a:rPr>
              <a:t>neuroprobe</a:t>
            </a:r>
            <a:r>
              <a:rPr lang="en-US" sz="1350" dirty="0">
                <a:solidFill>
                  <a:schemeClr val="accent5">
                    <a:lumMod val="10000"/>
                  </a:schemeClr>
                </a:solidFill>
              </a:rPr>
              <a:t>, and transcutaneous electrical nerve stimulation generally are not helpful. </a:t>
            </a:r>
          </a:p>
          <a:p>
            <a:pPr lvl="3">
              <a:lnSpc>
                <a:spcPct val="120000"/>
              </a:lnSpc>
              <a:spcBef>
                <a:spcPts val="0"/>
              </a:spcBef>
            </a:pPr>
            <a:r>
              <a:rPr lang="en-US" sz="1350" dirty="0">
                <a:solidFill>
                  <a:schemeClr val="accent5">
                    <a:lumMod val="10000"/>
                  </a:schemeClr>
                </a:solidFill>
              </a:rPr>
              <a:t>Patients with stage I and II disease may have a dramatic response to local injection of </a:t>
            </a:r>
            <a:r>
              <a:rPr lang="en-US" sz="1350" dirty="0" err="1">
                <a:solidFill>
                  <a:schemeClr val="accent5">
                    <a:lumMod val="10000"/>
                  </a:schemeClr>
                </a:solidFill>
              </a:rPr>
              <a:t>glucocorticosteroids</a:t>
            </a:r>
            <a:r>
              <a:rPr lang="en-US" sz="1350" dirty="0">
                <a:solidFill>
                  <a:schemeClr val="accent5">
                    <a:lumMod val="10000"/>
                  </a:schemeClr>
                </a:solidFill>
              </a:rPr>
              <a:t> and local anesthetic agents. </a:t>
            </a:r>
          </a:p>
          <a:p>
            <a:pPr lvl="2">
              <a:lnSpc>
                <a:spcPct val="120000"/>
              </a:lnSpc>
              <a:spcBef>
                <a:spcPts val="0"/>
              </a:spcBef>
            </a:pPr>
            <a:r>
              <a:rPr lang="en-US" sz="1350" dirty="0">
                <a:solidFill>
                  <a:schemeClr val="accent5">
                    <a:lumMod val="10000"/>
                  </a:schemeClr>
                </a:solidFill>
              </a:rPr>
              <a:t>Stage II</a:t>
            </a:r>
          </a:p>
          <a:p>
            <a:pPr lvl="3">
              <a:lnSpc>
                <a:spcPct val="120000"/>
              </a:lnSpc>
              <a:spcBef>
                <a:spcPts val="0"/>
              </a:spcBef>
            </a:pPr>
            <a:r>
              <a:rPr lang="en-US" sz="1350" dirty="0">
                <a:solidFill>
                  <a:schemeClr val="accent5">
                    <a:lumMod val="10000"/>
                  </a:schemeClr>
                </a:solidFill>
              </a:rPr>
              <a:t>it is frequently better to inject through a posterior approach. </a:t>
            </a:r>
          </a:p>
          <a:p>
            <a:pPr lvl="4">
              <a:lnSpc>
                <a:spcPct val="120000"/>
              </a:lnSpc>
              <a:spcBef>
                <a:spcPts val="0"/>
              </a:spcBef>
            </a:pPr>
            <a:r>
              <a:rPr lang="en-US" sz="1350" dirty="0">
                <a:solidFill>
                  <a:schemeClr val="accent5">
                    <a:lumMod val="10000"/>
                  </a:schemeClr>
                </a:solidFill>
              </a:rPr>
              <a:t>We prefer a combination of 3 mL of 1% lidocaine (Xylocaine), 3 mL of 0.5% bupivacaine, and 20 mg of triamcinolone. </a:t>
            </a:r>
          </a:p>
          <a:p>
            <a:pPr lvl="4">
              <a:lnSpc>
                <a:spcPct val="120000"/>
              </a:lnSpc>
              <a:spcBef>
                <a:spcPts val="0"/>
              </a:spcBef>
            </a:pPr>
            <a:r>
              <a:rPr lang="en-US" sz="1350" dirty="0">
                <a:solidFill>
                  <a:schemeClr val="accent5">
                    <a:lumMod val="10000"/>
                  </a:schemeClr>
                </a:solidFill>
              </a:rPr>
              <a:t>This injection combines a short-acting anesthetic to help confirm the diagnosis, a longer acting anesthetic for analgesic purposes, and a steroid preparation in a depot form.</a:t>
            </a:r>
          </a:p>
          <a:p>
            <a:pPr lvl="3">
              <a:lnSpc>
                <a:spcPct val="120000"/>
              </a:lnSpc>
              <a:spcBef>
                <a:spcPts val="0"/>
              </a:spcBef>
            </a:pPr>
            <a:r>
              <a:rPr lang="en-US" sz="1350" dirty="0">
                <a:solidFill>
                  <a:schemeClr val="accent5">
                    <a:lumMod val="10000"/>
                  </a:schemeClr>
                </a:solidFill>
              </a:rPr>
              <a:t>An integrated program of occupational and physical therapy often precludes the need for surgery in patients with stage II disease. </a:t>
            </a:r>
          </a:p>
          <a:p>
            <a:pPr lvl="4">
              <a:lnSpc>
                <a:spcPct val="120000"/>
              </a:lnSpc>
              <a:spcBef>
                <a:spcPts val="0"/>
              </a:spcBef>
            </a:pPr>
            <a:r>
              <a:rPr lang="en-US" sz="1350" dirty="0">
                <a:solidFill>
                  <a:schemeClr val="accent5">
                    <a:lumMod val="10000"/>
                  </a:schemeClr>
                </a:solidFill>
              </a:rPr>
              <a:t>Job modification for individuals with impingement syndrome caused by overuse may alleviate symptoms. </a:t>
            </a:r>
          </a:p>
          <a:p>
            <a:pPr lvl="4">
              <a:lnSpc>
                <a:spcPct val="120000"/>
              </a:lnSpc>
              <a:spcBef>
                <a:spcPts val="0"/>
              </a:spcBef>
            </a:pPr>
            <a:r>
              <a:rPr lang="en-US" sz="1350" dirty="0">
                <a:solidFill>
                  <a:schemeClr val="accent5">
                    <a:lumMod val="10000"/>
                  </a:schemeClr>
                </a:solidFill>
              </a:rPr>
              <a:t>More businesses are becoming aware of the cost savings associated with proper job ergonomics. [71] [72]</a:t>
            </a:r>
          </a:p>
          <a:p>
            <a:pPr lvl="4">
              <a:lnSpc>
                <a:spcPct val="120000"/>
              </a:lnSpc>
              <a:spcBef>
                <a:spcPts val="0"/>
              </a:spcBef>
            </a:pPr>
            <a:r>
              <a:rPr lang="en-US" sz="1350" dirty="0">
                <a:solidFill>
                  <a:schemeClr val="accent5">
                    <a:lumMod val="10000"/>
                  </a:schemeClr>
                </a:solidFill>
              </a:rPr>
              <a:t>The initial rehabilitation in stage II impingement is the cessation of repetitive overhand activity. </a:t>
            </a:r>
          </a:p>
          <a:p>
            <a:pPr lvl="4">
              <a:lnSpc>
                <a:spcPct val="120000"/>
              </a:lnSpc>
              <a:spcBef>
                <a:spcPts val="0"/>
              </a:spcBef>
            </a:pPr>
            <a:r>
              <a:rPr lang="en-US" sz="1350" dirty="0">
                <a:solidFill>
                  <a:schemeClr val="accent5">
                    <a:lumMod val="10000"/>
                  </a:schemeClr>
                </a:solidFill>
              </a:rPr>
              <a:t>Ice, NSAIDs, and local injections also may be beneficial. </a:t>
            </a:r>
          </a:p>
          <a:p>
            <a:pPr lvl="4">
              <a:lnSpc>
                <a:spcPct val="120000"/>
              </a:lnSpc>
              <a:spcBef>
                <a:spcPts val="0"/>
              </a:spcBef>
            </a:pPr>
            <a:r>
              <a:rPr lang="en-US" sz="1350" dirty="0">
                <a:solidFill>
                  <a:schemeClr val="accent5">
                    <a:lumMod val="10000"/>
                  </a:schemeClr>
                </a:solidFill>
              </a:rPr>
              <a:t>Initial physical therapy includes passive, active assisted, and active range of motion combined with stretching and mobilization exercises to prevent contracture. </a:t>
            </a:r>
          </a:p>
          <a:p>
            <a:pPr lvl="4">
              <a:lnSpc>
                <a:spcPct val="120000"/>
              </a:lnSpc>
              <a:spcBef>
                <a:spcPts val="0"/>
              </a:spcBef>
            </a:pPr>
            <a:r>
              <a:rPr lang="en-US" sz="1350" dirty="0">
                <a:solidFill>
                  <a:schemeClr val="accent5">
                    <a:lumMod val="10000"/>
                  </a:schemeClr>
                </a:solidFill>
              </a:rPr>
              <a:t>As pain and inflammation subside, isometric or isotonic exercises are used to strengthen the rotator cuff musculature. </a:t>
            </a:r>
          </a:p>
          <a:p>
            <a:pPr lvl="4">
              <a:lnSpc>
                <a:spcPct val="120000"/>
              </a:lnSpc>
              <a:spcBef>
                <a:spcPts val="0"/>
              </a:spcBef>
            </a:pPr>
            <a:r>
              <a:rPr lang="en-US" sz="1350" dirty="0">
                <a:solidFill>
                  <a:schemeClr val="accent5">
                    <a:lumMod val="10000"/>
                  </a:schemeClr>
                </a:solidFill>
              </a:rPr>
              <a:t>Isokinetic training at variable speeds and in variable positions is instituted before returning the patient to full activity. </a:t>
            </a:r>
          </a:p>
          <a:p>
            <a:pPr lvl="4">
              <a:lnSpc>
                <a:spcPct val="120000"/>
              </a:lnSpc>
              <a:spcBef>
                <a:spcPts val="0"/>
              </a:spcBef>
            </a:pPr>
            <a:r>
              <a:rPr lang="en-US" sz="1350" dirty="0">
                <a:solidFill>
                  <a:schemeClr val="accent5">
                    <a:lumMod val="10000"/>
                  </a:schemeClr>
                </a:solidFill>
              </a:rPr>
              <a:t>For patients with a job-related injury, it is crucial to review and modify job mechanics to prevent recurrent episodes that can cause further disability and may precipitate the need for surgery.[71]</a:t>
            </a:r>
          </a:p>
          <a:p>
            <a:pPr lvl="3">
              <a:lnSpc>
                <a:spcPct val="120000"/>
              </a:lnSpc>
              <a:spcBef>
                <a:spcPts val="0"/>
              </a:spcBef>
            </a:pPr>
            <a:r>
              <a:rPr lang="en-US" sz="1350" dirty="0">
                <a:solidFill>
                  <a:schemeClr val="accent5">
                    <a:lumMod val="10000"/>
                  </a:schemeClr>
                </a:solidFill>
              </a:rPr>
              <a:t>If refractory stage, </a:t>
            </a:r>
            <a:r>
              <a:rPr lang="en-US" sz="1350" dirty="0" err="1">
                <a:solidFill>
                  <a:schemeClr val="accent5">
                    <a:lumMod val="10000"/>
                  </a:schemeClr>
                </a:solidFill>
              </a:rPr>
              <a:t>Neer</a:t>
            </a:r>
            <a:r>
              <a:rPr lang="en-US" sz="1350" dirty="0">
                <a:solidFill>
                  <a:schemeClr val="accent5">
                    <a:lumMod val="10000"/>
                  </a:schemeClr>
                </a:solidFill>
              </a:rPr>
              <a:t>[19] suggests the division of the </a:t>
            </a:r>
            <a:r>
              <a:rPr lang="en-US" sz="1350" dirty="0" err="1">
                <a:solidFill>
                  <a:schemeClr val="accent5">
                    <a:lumMod val="10000"/>
                  </a:schemeClr>
                </a:solidFill>
              </a:rPr>
              <a:t>coracoacromial</a:t>
            </a:r>
            <a:r>
              <a:rPr lang="en-US" sz="1350" dirty="0">
                <a:solidFill>
                  <a:schemeClr val="accent5">
                    <a:lumMod val="10000"/>
                  </a:schemeClr>
                </a:solidFill>
              </a:rPr>
              <a:t> ligament and </a:t>
            </a:r>
            <a:r>
              <a:rPr lang="en-US" sz="1350" dirty="0" err="1">
                <a:solidFill>
                  <a:schemeClr val="accent5">
                    <a:lumMod val="10000"/>
                  </a:schemeClr>
                </a:solidFill>
              </a:rPr>
              <a:t>bursectomy</a:t>
            </a:r>
            <a:r>
              <a:rPr lang="en-US" sz="1350" dirty="0">
                <a:solidFill>
                  <a:schemeClr val="accent5">
                    <a:lumMod val="10000"/>
                  </a:schemeClr>
                </a:solidFill>
              </a:rPr>
              <a:t> of the </a:t>
            </a:r>
            <a:r>
              <a:rPr lang="en-US" sz="1350" dirty="0" err="1">
                <a:solidFill>
                  <a:schemeClr val="accent5">
                    <a:lumMod val="10000"/>
                  </a:schemeClr>
                </a:solidFill>
              </a:rPr>
              <a:t>subacromial</a:t>
            </a:r>
            <a:r>
              <a:rPr lang="en-US" sz="1350" dirty="0">
                <a:solidFill>
                  <a:schemeClr val="accent5">
                    <a:lumMod val="10000"/>
                  </a:schemeClr>
                </a:solidFill>
              </a:rPr>
              <a:t> bursa. </a:t>
            </a:r>
          </a:p>
          <a:p>
            <a:pPr lvl="2">
              <a:lnSpc>
                <a:spcPct val="120000"/>
              </a:lnSpc>
              <a:spcBef>
                <a:spcPts val="0"/>
              </a:spcBef>
            </a:pPr>
            <a:r>
              <a:rPr lang="en-US" sz="1350" dirty="0">
                <a:solidFill>
                  <a:schemeClr val="accent5">
                    <a:lumMod val="10000"/>
                  </a:schemeClr>
                </a:solidFill>
              </a:rPr>
              <a:t>Stage III</a:t>
            </a:r>
          </a:p>
          <a:p>
            <a:pPr lvl="3">
              <a:lnSpc>
                <a:spcPct val="120000"/>
              </a:lnSpc>
              <a:spcBef>
                <a:spcPts val="0"/>
              </a:spcBef>
            </a:pPr>
            <a:r>
              <a:rPr lang="en-US" sz="1350" dirty="0">
                <a:solidFill>
                  <a:schemeClr val="accent5">
                    <a:lumMod val="10000"/>
                  </a:schemeClr>
                </a:solidFill>
              </a:rPr>
              <a:t>Open anterior </a:t>
            </a:r>
            <a:r>
              <a:rPr lang="en-US" sz="1350" dirty="0" err="1">
                <a:solidFill>
                  <a:schemeClr val="accent5">
                    <a:lumMod val="10000"/>
                  </a:schemeClr>
                </a:solidFill>
              </a:rPr>
              <a:t>acromioplasty</a:t>
            </a:r>
            <a:r>
              <a:rPr lang="en-US" sz="1350" dirty="0">
                <a:solidFill>
                  <a:schemeClr val="accent5">
                    <a:lumMod val="10000"/>
                  </a:schemeClr>
                </a:solidFill>
              </a:rPr>
              <a:t> has become accepted as the procedure of choice many investigators reporting high success rates in treating impingement syndrome and rotator cuff tears. [73] [74] [75] [76] </a:t>
            </a:r>
          </a:p>
          <a:p>
            <a:pPr lvl="4">
              <a:lnSpc>
                <a:spcPct val="120000"/>
              </a:lnSpc>
              <a:spcBef>
                <a:spcPts val="0"/>
              </a:spcBef>
            </a:pPr>
            <a:r>
              <a:rPr lang="en-US" sz="1350" dirty="0">
                <a:solidFill>
                  <a:schemeClr val="accent5">
                    <a:lumMod val="10000"/>
                  </a:schemeClr>
                </a:solidFill>
              </a:rPr>
              <a:t>Reported results show good and excellent relief of symptoms in 71% to 87% of patients treated by the open surgical procedure. [77] [78] [79] [80]</a:t>
            </a:r>
          </a:p>
          <a:p>
            <a:pPr lvl="3">
              <a:lnSpc>
                <a:spcPct val="120000"/>
              </a:lnSpc>
              <a:spcBef>
                <a:spcPts val="0"/>
              </a:spcBef>
            </a:pPr>
            <a:r>
              <a:rPr lang="en-US" sz="1350" dirty="0">
                <a:solidFill>
                  <a:schemeClr val="accent5">
                    <a:lumMod val="10000"/>
                  </a:schemeClr>
                </a:solidFill>
              </a:rPr>
              <a:t>Arthroscopic </a:t>
            </a:r>
            <a:r>
              <a:rPr lang="en-US" sz="1350" dirty="0" err="1">
                <a:solidFill>
                  <a:schemeClr val="accent5">
                    <a:lumMod val="10000"/>
                  </a:schemeClr>
                </a:solidFill>
              </a:rPr>
              <a:t>subacromial</a:t>
            </a:r>
            <a:r>
              <a:rPr lang="en-US" sz="1350" dirty="0">
                <a:solidFill>
                  <a:schemeClr val="accent5">
                    <a:lumMod val="10000"/>
                  </a:schemeClr>
                </a:solidFill>
              </a:rPr>
              <a:t> decompression was developed in 1985 by </a:t>
            </a:r>
            <a:r>
              <a:rPr lang="en-US" sz="1350" dirty="0" err="1">
                <a:solidFill>
                  <a:schemeClr val="accent5">
                    <a:lumMod val="10000"/>
                  </a:schemeClr>
                </a:solidFill>
              </a:rPr>
              <a:t>Ellman</a:t>
            </a:r>
            <a:r>
              <a:rPr lang="en-US" sz="1350" dirty="0">
                <a:solidFill>
                  <a:schemeClr val="accent5">
                    <a:lumMod val="10000"/>
                  </a:schemeClr>
                </a:solidFill>
              </a:rPr>
              <a:t>[45] </a:t>
            </a:r>
          </a:p>
          <a:p>
            <a:pPr lvl="4">
              <a:lnSpc>
                <a:spcPct val="120000"/>
              </a:lnSpc>
              <a:spcBef>
                <a:spcPts val="0"/>
              </a:spcBef>
            </a:pPr>
            <a:r>
              <a:rPr lang="en-US" sz="1350" dirty="0">
                <a:solidFill>
                  <a:schemeClr val="accent5">
                    <a:lumMod val="10000"/>
                  </a:schemeClr>
                </a:solidFill>
              </a:rPr>
              <a:t>His initial results[46] and the results of others are comparable to those of open surgical techniques. [47] [81]  and has become a widely accepted. </a:t>
            </a:r>
          </a:p>
          <a:p>
            <a:pPr lvl="4">
              <a:lnSpc>
                <a:spcPct val="120000"/>
              </a:lnSpc>
              <a:spcBef>
                <a:spcPts val="0"/>
              </a:spcBef>
            </a:pPr>
            <a:r>
              <a:rPr lang="en-US" sz="1350" dirty="0"/>
              <a:t>The procedure can be done as outpatient surgery, and because no deltoid is detached as with the open technique, the procedure facilitates rehabilitation and overall recovery rates.</a:t>
            </a:r>
            <a:endParaRPr lang="en-GB" sz="1350" dirty="0"/>
          </a:p>
        </p:txBody>
      </p:sp>
    </p:spTree>
    <p:extLst>
      <p:ext uri="{BB962C8B-B14F-4D97-AF65-F5344CB8AC3E}">
        <p14:creationId xmlns:p14="http://schemas.microsoft.com/office/powerpoint/2010/main" val="310466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929" y="450004"/>
            <a:ext cx="6391072" cy="475909"/>
          </a:xfrm>
        </p:spPr>
        <p:txBody>
          <a:bodyPr>
            <a:noAutofit/>
          </a:bodyPr>
          <a:lstStyle/>
          <a:p>
            <a:r>
              <a:rPr lang="en-GB" sz="2000" dirty="0"/>
              <a:t>Zoom of text that can be used as “Want to know more?”</a:t>
            </a:r>
          </a:p>
        </p:txBody>
      </p:sp>
      <p:sp>
        <p:nvSpPr>
          <p:cNvPr id="6" name="Marcador de contenido 2"/>
          <p:cNvSpPr>
            <a:spLocks noGrp="1"/>
          </p:cNvSpPr>
          <p:nvPr>
            <p:ph idx="1"/>
          </p:nvPr>
        </p:nvSpPr>
        <p:spPr>
          <a:xfrm>
            <a:off x="336884" y="1047408"/>
            <a:ext cx="8807116" cy="3884042"/>
          </a:xfrm>
          <a:solidFill>
            <a:schemeClr val="bg1"/>
          </a:solidFill>
        </p:spPr>
        <p:txBody>
          <a:bodyPr>
            <a:noAutofit/>
          </a:bodyPr>
          <a:lstStyle/>
          <a:p>
            <a:pPr>
              <a:spcAft>
                <a:spcPts val="0"/>
              </a:spcAft>
            </a:pPr>
            <a:r>
              <a:rPr lang="en-US" sz="800" b="1" dirty="0"/>
              <a:t>What’s the cause of impingement?</a:t>
            </a:r>
          </a:p>
          <a:p>
            <a:pPr lvl="1">
              <a:spcBef>
                <a:spcPts val="0"/>
              </a:spcBef>
            </a:pPr>
            <a:r>
              <a:rPr lang="en-US" sz="800" dirty="0"/>
              <a:t>(…)</a:t>
            </a:r>
          </a:p>
          <a:p>
            <a:pPr lvl="1">
              <a:spcBef>
                <a:spcPts val="0"/>
              </a:spcBef>
            </a:pPr>
            <a:r>
              <a:rPr lang="en-US" sz="800" dirty="0"/>
              <a:t>The mechanical impingement of the rotator cuff may be influenced by </a:t>
            </a:r>
          </a:p>
          <a:p>
            <a:pPr lvl="2">
              <a:spcBef>
                <a:spcPts val="0"/>
              </a:spcBef>
            </a:pPr>
            <a:r>
              <a:rPr lang="en-US" sz="800" dirty="0"/>
              <a:t>Variations in the shape and slope of the acromion. [61] [62] </a:t>
            </a:r>
          </a:p>
          <a:p>
            <a:pPr lvl="2">
              <a:spcBef>
                <a:spcPts val="0"/>
              </a:spcBef>
            </a:pPr>
            <a:r>
              <a:rPr lang="en-US" sz="800" dirty="0"/>
              <a:t>Narrowing of the supraspinatus outlet from proliferative spur formation of the acromion or degenerative changes of the AC joint </a:t>
            </a:r>
            <a:r>
              <a:rPr lang="en-US" sz="800" dirty="0">
                <a:solidFill>
                  <a:srgbClr val="FF0000"/>
                </a:solidFill>
              </a:rPr>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800" dirty="0" err="1">
                <a:solidFill>
                  <a:srgbClr val="FF0000"/>
                </a:solidFill>
              </a:rPr>
              <a:t>coracoacromial</a:t>
            </a:r>
            <a:r>
              <a:rPr lang="en-US" sz="800" dirty="0">
                <a:solidFill>
                  <a:srgbClr val="FF0000"/>
                </a:solidFill>
              </a:rPr>
              <a:t> arch are caused by the cuff lesions or are a cause of the lesions themselves)</a:t>
            </a:r>
          </a:p>
          <a:p>
            <a:pPr lvl="2">
              <a:spcBef>
                <a:spcPts val="0"/>
              </a:spcBef>
            </a:pPr>
            <a:r>
              <a:rPr lang="en-US" sz="800" dirty="0"/>
              <a:t>Intrinsic degenerative changes of the rotator cuff</a:t>
            </a:r>
          </a:p>
          <a:p>
            <a:pPr>
              <a:spcAft>
                <a:spcPts val="0"/>
              </a:spcAft>
            </a:pPr>
            <a:r>
              <a:rPr lang="en-US" sz="800" b="1" dirty="0"/>
              <a:t>Treatment</a:t>
            </a:r>
          </a:p>
          <a:p>
            <a:pPr lvl="1">
              <a:spcBef>
                <a:spcPts val="0"/>
              </a:spcBef>
            </a:pPr>
            <a:r>
              <a:rPr lang="en-US" sz="800" dirty="0"/>
              <a:t>The choice of treatment and frequently its result are functions of the stage of the impingement and response to pain. </a:t>
            </a:r>
          </a:p>
          <a:p>
            <a:pPr lvl="2">
              <a:spcBef>
                <a:spcPts val="0"/>
              </a:spcBef>
            </a:pPr>
            <a:r>
              <a:rPr lang="en-US" sz="800" dirty="0"/>
              <a:t>Stage I</a:t>
            </a:r>
            <a:r>
              <a:rPr lang="en-US" sz="800" dirty="0">
                <a:solidFill>
                  <a:srgbClr val="00B050"/>
                </a:solidFill>
              </a:rPr>
              <a:t>, in which there is little mechanical impingement,</a:t>
            </a:r>
            <a:r>
              <a:rPr lang="en-US" sz="800" dirty="0"/>
              <a:t> </a:t>
            </a:r>
          </a:p>
          <a:p>
            <a:pPr lvl="3">
              <a:spcBef>
                <a:spcPts val="0"/>
              </a:spcBef>
            </a:pPr>
            <a:r>
              <a:rPr lang="en-US" sz="800" dirty="0"/>
              <a:t>Most patients respond to rest. </a:t>
            </a:r>
          </a:p>
          <a:p>
            <a:pPr lvl="3">
              <a:spcBef>
                <a:spcPts val="0"/>
              </a:spcBef>
            </a:pPr>
            <a:r>
              <a:rPr lang="en-US" sz="800" dirty="0">
                <a:solidFill>
                  <a:srgbClr val="FF0000"/>
                </a:solidFill>
              </a:rPr>
              <a:t>It is important not to immobilize the shoulder for any period because contraction of the shoulder capsule and periarticular structures can produce an adhesive capsulitis. </a:t>
            </a:r>
          </a:p>
          <a:p>
            <a:pPr lvl="3">
              <a:spcBef>
                <a:spcPts val="0"/>
              </a:spcBef>
            </a:pPr>
            <a:r>
              <a:rPr lang="en-US" sz="800" dirty="0"/>
              <a:t>(…)</a:t>
            </a:r>
          </a:p>
          <a:p>
            <a:pPr lvl="2">
              <a:spcBef>
                <a:spcPts val="0"/>
              </a:spcBef>
            </a:pPr>
            <a:r>
              <a:rPr lang="en-US" sz="800" dirty="0"/>
              <a:t>Stage II</a:t>
            </a:r>
          </a:p>
          <a:p>
            <a:pPr lvl="3">
              <a:spcBef>
                <a:spcPts val="0"/>
              </a:spcBef>
            </a:pPr>
            <a:r>
              <a:rPr lang="en-US" sz="800" dirty="0"/>
              <a:t>it is frequently better to inject through a posterior approach. </a:t>
            </a:r>
          </a:p>
          <a:p>
            <a:pPr lvl="4">
              <a:spcBef>
                <a:spcPts val="0"/>
              </a:spcBef>
            </a:pPr>
            <a:r>
              <a:rPr lang="en-US" sz="800" dirty="0"/>
              <a:t>We prefer a combination of 3 mL of 1% lidocaine (Xylocaine), 3 mL of 0.5% bupivacaine, and 20 mg of triamcinolone. </a:t>
            </a:r>
            <a:endParaRPr lang="en-US" sz="800" dirty="0">
              <a:solidFill>
                <a:srgbClr val="FF0000"/>
              </a:solidFill>
            </a:endParaRPr>
          </a:p>
          <a:p>
            <a:pPr lvl="4">
              <a:spcBef>
                <a:spcPts val="0"/>
              </a:spcBef>
            </a:pPr>
            <a:r>
              <a:rPr lang="en-US" sz="800" dirty="0">
                <a:solidFill>
                  <a:srgbClr val="FF0000"/>
                </a:solidFill>
              </a:rPr>
              <a:t>This injection combines a short-acting anesthetic to help confirm the diagnosis, a longer acting anesthetic for analgesic purposes, and a steroid preparation in a depot form.</a:t>
            </a:r>
          </a:p>
          <a:p>
            <a:pPr lvl="3">
              <a:spcBef>
                <a:spcPts val="0"/>
              </a:spcBef>
            </a:pPr>
            <a:r>
              <a:rPr lang="en-US" sz="800" dirty="0"/>
              <a:t>(…) </a:t>
            </a:r>
          </a:p>
          <a:p>
            <a:pPr lvl="2">
              <a:spcBef>
                <a:spcPts val="0"/>
              </a:spcBef>
            </a:pPr>
            <a:r>
              <a:rPr lang="en-US" sz="800" dirty="0"/>
              <a:t>Stage III</a:t>
            </a:r>
          </a:p>
          <a:p>
            <a:pPr lvl="3">
              <a:spcBef>
                <a:spcPts val="0"/>
              </a:spcBef>
            </a:pPr>
            <a:r>
              <a:rPr lang="en-US" sz="800" dirty="0"/>
              <a:t>Open anterior </a:t>
            </a:r>
            <a:r>
              <a:rPr lang="en-US" sz="800" dirty="0" err="1"/>
              <a:t>acromioplasty</a:t>
            </a:r>
            <a:r>
              <a:rPr lang="en-US" sz="800" dirty="0"/>
              <a:t> has become accepted as the procedure of choice </a:t>
            </a:r>
            <a:r>
              <a:rPr lang="en-US" sz="800" dirty="0">
                <a:solidFill>
                  <a:srgbClr val="FF0000"/>
                </a:solidFill>
              </a:rPr>
              <a:t>many investigators reporting high success rates in treating impingement syndrome and rotator cuff tears. [73] [74] [75] [76] </a:t>
            </a:r>
          </a:p>
          <a:p>
            <a:pPr lvl="4">
              <a:spcBef>
                <a:spcPts val="0"/>
              </a:spcBef>
            </a:pPr>
            <a:r>
              <a:rPr lang="en-US" sz="800" dirty="0">
                <a:solidFill>
                  <a:srgbClr val="FF0000"/>
                </a:solidFill>
              </a:rPr>
              <a:t>Reported results show good and excellent relief of symptoms in 71% to 87% of patients treated by the open surgical procedure. [77] [78] [79] [80]</a:t>
            </a:r>
          </a:p>
          <a:p>
            <a:pPr lvl="3">
              <a:spcBef>
                <a:spcPts val="0"/>
              </a:spcBef>
            </a:pPr>
            <a:r>
              <a:rPr lang="en-US" sz="800" dirty="0"/>
              <a:t>Arthroscopic </a:t>
            </a:r>
            <a:r>
              <a:rPr lang="en-US" sz="800" dirty="0" err="1"/>
              <a:t>subacromial</a:t>
            </a:r>
            <a:r>
              <a:rPr lang="en-US" sz="800" dirty="0"/>
              <a:t> decompression was developed in 1985 by </a:t>
            </a:r>
            <a:r>
              <a:rPr lang="en-US" sz="800" dirty="0" err="1"/>
              <a:t>Ellman</a:t>
            </a:r>
            <a:r>
              <a:rPr lang="en-US" sz="800" dirty="0"/>
              <a:t>[45] </a:t>
            </a:r>
          </a:p>
          <a:p>
            <a:pPr lvl="4">
              <a:spcBef>
                <a:spcPts val="0"/>
              </a:spcBef>
            </a:pPr>
            <a:r>
              <a:rPr lang="en-US" sz="800" dirty="0">
                <a:solidFill>
                  <a:srgbClr val="FF0000"/>
                </a:solidFill>
              </a:rPr>
              <a:t>His initial results[46] and the results of others are comparable to those of open surgical techniques. [47] [81]  and has become a widely accepted. </a:t>
            </a:r>
          </a:p>
          <a:p>
            <a:pPr lvl="4">
              <a:spcBef>
                <a:spcPts val="0"/>
              </a:spcBef>
            </a:pPr>
            <a:r>
              <a:rPr lang="en-US" sz="800" dirty="0"/>
              <a:t>The procedure can be done as outpatient surgery, and because no deltoid is detached as with the open technique, the procedure facilitates rehabilitation and overall recovery rates.</a:t>
            </a:r>
            <a:endParaRPr lang="en-GB" sz="800" dirty="0"/>
          </a:p>
        </p:txBody>
      </p:sp>
    </p:spTree>
    <p:extLst>
      <p:ext uri="{BB962C8B-B14F-4D97-AF65-F5344CB8AC3E}">
        <p14:creationId xmlns:p14="http://schemas.microsoft.com/office/powerpoint/2010/main" val="3383115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pPr>
              <a:spcAft>
                <a:spcPts val="0"/>
              </a:spcAft>
            </a:pPr>
            <a:r>
              <a:rPr lang="en-US" sz="1350" b="1" dirty="0"/>
              <a:t>What’s the cause of impingement?</a:t>
            </a:r>
          </a:p>
          <a:p>
            <a:pPr lvl="1">
              <a:lnSpc>
                <a:spcPct val="120000"/>
              </a:lnSpc>
              <a:spcBef>
                <a:spcPts val="0"/>
              </a:spcBef>
            </a:pPr>
            <a:r>
              <a:rPr lang="en-US" sz="1350" dirty="0"/>
              <a:t>(…)</a:t>
            </a:r>
          </a:p>
          <a:p>
            <a:pPr lvl="1">
              <a:lnSpc>
                <a:spcPct val="120000"/>
              </a:lnSpc>
              <a:spcBef>
                <a:spcPts val="0"/>
              </a:spcBef>
            </a:pPr>
            <a:r>
              <a:rPr lang="en-US" sz="1350" dirty="0"/>
              <a:t>The mechanical impingement of the rotator cuff may be influenced by </a:t>
            </a:r>
          </a:p>
          <a:p>
            <a:pPr lvl="2">
              <a:lnSpc>
                <a:spcPct val="120000"/>
              </a:lnSpc>
              <a:spcBef>
                <a:spcPts val="0"/>
              </a:spcBef>
            </a:pPr>
            <a:r>
              <a:rPr lang="en-US" sz="1350" dirty="0"/>
              <a:t>Variations in the shape and slope of the acromion. [61] [62] </a:t>
            </a:r>
          </a:p>
          <a:p>
            <a:pPr lvl="2">
              <a:lnSpc>
                <a:spcPct val="120000"/>
              </a:lnSpc>
              <a:spcBef>
                <a:spcPts val="0"/>
              </a:spcBef>
            </a:pPr>
            <a:r>
              <a:rPr lang="en-US" sz="1350" dirty="0"/>
              <a:t>Narrowing of the supraspinatus outlet from proliferative </a:t>
            </a:r>
            <a:r>
              <a:rPr lang="en-US" sz="1350" dirty="0">
                <a:solidFill>
                  <a:srgbClr val="003FA8"/>
                </a:solidFill>
              </a:rPr>
              <a:t>spur formation </a:t>
            </a:r>
            <a:r>
              <a:rPr lang="en-US" sz="1350" dirty="0"/>
              <a:t>of the acromion or degenerative changes of the AC joint</a:t>
            </a:r>
            <a:endParaRPr lang="en-US" sz="1350" dirty="0">
              <a:solidFill>
                <a:srgbClr val="FF0000"/>
              </a:solidFill>
            </a:endParaRPr>
          </a:p>
          <a:p>
            <a:pPr lvl="2">
              <a:lnSpc>
                <a:spcPct val="120000"/>
              </a:lnSpc>
              <a:spcBef>
                <a:spcPts val="0"/>
              </a:spcBef>
            </a:pPr>
            <a:r>
              <a:rPr lang="en-US" sz="1350" dirty="0"/>
              <a:t>Intrinsic degenerative changes of the rotator cuff</a:t>
            </a:r>
          </a:p>
          <a:p>
            <a:pPr>
              <a:spcAft>
                <a:spcPts val="0"/>
              </a:spcAft>
            </a:pPr>
            <a:r>
              <a:rPr lang="en-US" sz="1350" b="1" dirty="0"/>
              <a:t>Treatment</a:t>
            </a:r>
          </a:p>
          <a:p>
            <a:pPr lvl="1">
              <a:lnSpc>
                <a:spcPct val="120000"/>
              </a:lnSpc>
              <a:spcBef>
                <a:spcPts val="0"/>
              </a:spcBef>
            </a:pPr>
            <a:r>
              <a:rPr lang="en-US" sz="1350" dirty="0"/>
              <a:t>The choice of treatment and frequently its result are functions of the stage of the impingement and response to pain. </a:t>
            </a:r>
          </a:p>
          <a:p>
            <a:pPr lvl="2">
              <a:lnSpc>
                <a:spcPct val="120000"/>
              </a:lnSpc>
              <a:spcBef>
                <a:spcPts val="0"/>
              </a:spcBef>
            </a:pPr>
            <a:r>
              <a:rPr lang="en-US" sz="1350" dirty="0"/>
              <a:t>Stage I</a:t>
            </a:r>
          </a:p>
          <a:p>
            <a:pPr lvl="3">
              <a:lnSpc>
                <a:spcPct val="120000"/>
              </a:lnSpc>
              <a:spcBef>
                <a:spcPts val="0"/>
              </a:spcBef>
            </a:pPr>
            <a:r>
              <a:rPr lang="en-US" sz="1350" dirty="0"/>
              <a:t>Most patients respond to </a:t>
            </a:r>
            <a:r>
              <a:rPr lang="en-US" sz="1350" dirty="0">
                <a:solidFill>
                  <a:srgbClr val="003FA8"/>
                </a:solidFill>
              </a:rPr>
              <a:t>rest</a:t>
            </a:r>
            <a:r>
              <a:rPr lang="en-US" sz="1350" dirty="0"/>
              <a:t>. </a:t>
            </a:r>
          </a:p>
          <a:p>
            <a:pPr lvl="3">
              <a:lnSpc>
                <a:spcPct val="120000"/>
              </a:lnSpc>
              <a:spcBef>
                <a:spcPts val="0"/>
              </a:spcBef>
            </a:pPr>
            <a:r>
              <a:rPr lang="en-US" sz="1350" dirty="0"/>
              <a:t>(…)</a:t>
            </a:r>
          </a:p>
          <a:p>
            <a:pPr lvl="2">
              <a:lnSpc>
                <a:spcPct val="120000"/>
              </a:lnSpc>
              <a:spcBef>
                <a:spcPts val="0"/>
              </a:spcBef>
            </a:pPr>
            <a:r>
              <a:rPr lang="en-US" sz="1350" dirty="0"/>
              <a:t>Stage II</a:t>
            </a:r>
          </a:p>
          <a:p>
            <a:pPr lvl="3">
              <a:lnSpc>
                <a:spcPct val="120000"/>
              </a:lnSpc>
              <a:spcBef>
                <a:spcPts val="0"/>
              </a:spcBef>
            </a:pPr>
            <a:r>
              <a:rPr lang="en-US" sz="1350" dirty="0"/>
              <a:t>it is frequently better to inject through a posterior approach. </a:t>
            </a:r>
          </a:p>
          <a:p>
            <a:pPr lvl="4">
              <a:lnSpc>
                <a:spcPct val="120000"/>
              </a:lnSpc>
              <a:spcBef>
                <a:spcPts val="0"/>
              </a:spcBef>
            </a:pPr>
            <a:r>
              <a:rPr lang="en-US" sz="1350" dirty="0">
                <a:solidFill>
                  <a:srgbClr val="003FA8"/>
                </a:solidFill>
              </a:rPr>
              <a:t>We prefer </a:t>
            </a:r>
            <a:r>
              <a:rPr lang="en-US" sz="1350" dirty="0"/>
              <a:t>a combination of 3 mL of 1% lidocaine (Xylocaine), 3 mL of 0.5% bupivacaine, and 20 mg of triamcinolone. </a:t>
            </a:r>
            <a:endParaRPr lang="en-US" sz="1350" dirty="0">
              <a:solidFill>
                <a:srgbClr val="FF0000"/>
              </a:solidFill>
            </a:endParaRPr>
          </a:p>
          <a:p>
            <a:pPr lvl="3">
              <a:lnSpc>
                <a:spcPct val="120000"/>
              </a:lnSpc>
              <a:spcBef>
                <a:spcPts val="0"/>
              </a:spcBef>
            </a:pPr>
            <a:r>
              <a:rPr lang="en-US" sz="1350" dirty="0"/>
              <a:t>(…) </a:t>
            </a:r>
          </a:p>
          <a:p>
            <a:pPr lvl="2">
              <a:lnSpc>
                <a:spcPct val="120000"/>
              </a:lnSpc>
              <a:spcBef>
                <a:spcPts val="0"/>
              </a:spcBef>
            </a:pPr>
            <a:r>
              <a:rPr lang="en-US" sz="1350" dirty="0"/>
              <a:t>Stage III</a:t>
            </a:r>
          </a:p>
          <a:p>
            <a:pPr lvl="3">
              <a:lnSpc>
                <a:spcPct val="120000"/>
              </a:lnSpc>
              <a:spcBef>
                <a:spcPts val="0"/>
              </a:spcBef>
            </a:pPr>
            <a:r>
              <a:rPr lang="en-US" sz="1350" dirty="0"/>
              <a:t>Open anterior </a:t>
            </a:r>
            <a:r>
              <a:rPr lang="en-US" sz="1350" dirty="0" err="1"/>
              <a:t>acromioplasty</a:t>
            </a:r>
            <a:r>
              <a:rPr lang="en-US" sz="1350" dirty="0"/>
              <a:t> has become accepted as the procedure of choice </a:t>
            </a:r>
          </a:p>
          <a:p>
            <a:pPr lvl="3">
              <a:lnSpc>
                <a:spcPct val="120000"/>
              </a:lnSpc>
              <a:spcBef>
                <a:spcPts val="0"/>
              </a:spcBef>
            </a:pPr>
            <a:r>
              <a:rPr lang="en-US" sz="1350" dirty="0"/>
              <a:t>Arthroscopic </a:t>
            </a:r>
            <a:r>
              <a:rPr lang="en-US" sz="1350" dirty="0" err="1"/>
              <a:t>subacromial</a:t>
            </a:r>
            <a:r>
              <a:rPr lang="en-US" sz="1350" dirty="0"/>
              <a:t> decompression was developed in 1985 by </a:t>
            </a:r>
            <a:r>
              <a:rPr lang="en-US" sz="1350" dirty="0" err="1"/>
              <a:t>Ellman</a:t>
            </a:r>
            <a:r>
              <a:rPr lang="en-US" sz="1350" dirty="0"/>
              <a:t>[45] </a:t>
            </a:r>
          </a:p>
          <a:p>
            <a:pPr lvl="4">
              <a:lnSpc>
                <a:spcPct val="120000"/>
              </a:lnSpc>
              <a:spcBef>
                <a:spcPts val="0"/>
              </a:spcBef>
            </a:pPr>
            <a:r>
              <a:rPr lang="en-US" sz="1350" dirty="0"/>
              <a:t>The procedure can be done as outpatient surgery, and because no deltoid is detached as with the open </a:t>
            </a:r>
            <a:r>
              <a:rPr lang="en-US" sz="1350" dirty="0">
                <a:solidFill>
                  <a:srgbClr val="003FA8"/>
                </a:solidFill>
              </a:rPr>
              <a:t>technique</a:t>
            </a:r>
            <a:r>
              <a:rPr lang="en-US" sz="1350" dirty="0"/>
              <a:t>, the procedure facilitates rehabilitation and overall recovery rates.</a:t>
            </a:r>
            <a:endParaRPr lang="en-GB" sz="1350" dirty="0"/>
          </a:p>
        </p:txBody>
      </p:sp>
      <p:sp>
        <p:nvSpPr>
          <p:cNvPr id="2" name="Título 1"/>
          <p:cNvSpPr>
            <a:spLocks noGrp="1"/>
          </p:cNvSpPr>
          <p:nvPr>
            <p:ph type="title"/>
          </p:nvPr>
        </p:nvSpPr>
        <p:spPr>
          <a:xfrm>
            <a:off x="466929" y="306195"/>
            <a:ext cx="6391072" cy="475909"/>
          </a:xfrm>
        </p:spPr>
        <p:txBody>
          <a:bodyPr>
            <a:noAutofit/>
          </a:bodyPr>
          <a:lstStyle/>
          <a:p>
            <a:r>
              <a:rPr lang="en-GB" sz="2000" dirty="0">
                <a:solidFill>
                  <a:srgbClr val="0057B8"/>
                </a:solidFill>
              </a:rPr>
              <a:t>Zoom of text that can be used as “Want to know more?”</a:t>
            </a:r>
          </a:p>
        </p:txBody>
      </p:sp>
      <p:sp>
        <p:nvSpPr>
          <p:cNvPr id="5" name="CuadroTexto 4"/>
          <p:cNvSpPr txBox="1"/>
          <p:nvPr/>
        </p:nvSpPr>
        <p:spPr>
          <a:xfrm>
            <a:off x="3460034" y="697751"/>
            <a:ext cx="383775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defTabSz="914378" eaLnBrk="0" fontAlgn="base" hangingPunct="0">
              <a:spcBef>
                <a:spcPct val="50000"/>
              </a:spcBef>
              <a:spcAft>
                <a:spcPct val="0"/>
              </a:spcAft>
            </a:pPr>
            <a:r>
              <a:rPr lang="en-GB" sz="1800" b="1" dirty="0">
                <a:solidFill>
                  <a:srgbClr val="FFFFFF"/>
                </a:solidFill>
                <a:latin typeface="Arial"/>
                <a:cs typeface="Arial"/>
              </a:rPr>
              <a:t>Example (zoom) of text that can be used a “Want to know more?”</a:t>
            </a:r>
          </a:p>
        </p:txBody>
      </p:sp>
      <p:sp>
        <p:nvSpPr>
          <p:cNvPr id="4" name="Llamada rectangular 3"/>
          <p:cNvSpPr/>
          <p:nvPr/>
        </p:nvSpPr>
        <p:spPr bwMode="auto">
          <a:xfrm>
            <a:off x="7035127" y="2047700"/>
            <a:ext cx="1848482" cy="2816156"/>
          </a:xfrm>
          <a:prstGeom prst="wedgeRectCallout">
            <a:avLst>
              <a:gd name="adj1" fmla="val -132345"/>
              <a:gd name="adj2" fmla="val -54084"/>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050" b="1" dirty="0" err="1">
                <a:solidFill>
                  <a:srgbClr val="FF0000"/>
                </a:solidFill>
                <a:latin typeface="Arial" charset="0"/>
                <a:ea typeface="ＭＳ Ｐゴシック" charset="0"/>
                <a:cs typeface="Arial" charset="0"/>
              </a:rPr>
              <a:t>coracoacromial</a:t>
            </a:r>
            <a:r>
              <a:rPr lang="en-US" sz="1050" b="1" dirty="0">
                <a:solidFill>
                  <a:srgbClr val="FF0000"/>
                </a:solidFill>
                <a:latin typeface="Arial" charset="0"/>
                <a:ea typeface="ＭＳ Ｐゴシック" charset="0"/>
                <a:cs typeface="Arial" charset="0"/>
              </a:rPr>
              <a:t> arch are caused by the cuff lesions or are a cause of the lesions themselves.</a:t>
            </a:r>
            <a:endParaRPr lang="en-GB" sz="1050" b="1" dirty="0">
              <a:solidFill>
                <a:srgbClr val="FFFFFF"/>
              </a:solidFill>
              <a:latin typeface="Arial" pitchFamily="34" charset="0"/>
              <a:ea typeface="ＭＳ Ｐゴシック" charset="0"/>
              <a:cs typeface="Arial" charset="0"/>
            </a:endParaRPr>
          </a:p>
        </p:txBody>
      </p:sp>
      <p:sp>
        <p:nvSpPr>
          <p:cNvPr id="6" name="Llamada rectangular 5"/>
          <p:cNvSpPr/>
          <p:nvPr/>
        </p:nvSpPr>
        <p:spPr bwMode="auto">
          <a:xfrm>
            <a:off x="4109502" y="2391711"/>
            <a:ext cx="3479717" cy="715581"/>
          </a:xfrm>
          <a:prstGeom prst="wedgeRectCallout">
            <a:avLst>
              <a:gd name="adj1" fmla="val -55115"/>
              <a:gd name="adj2" fmla="val -6345"/>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It is important not to immobilize the shoulder for any period because contraction of the shoulder capsule and periarticular structures can produce an adhesive capsulitis. </a:t>
            </a:r>
          </a:p>
        </p:txBody>
      </p:sp>
      <p:sp>
        <p:nvSpPr>
          <p:cNvPr id="13" name="Triángulo isósceles 12"/>
          <p:cNvSpPr/>
          <p:nvPr/>
        </p:nvSpPr>
        <p:spPr bwMode="auto">
          <a:xfrm>
            <a:off x="3830743" y="2666442"/>
            <a:ext cx="172586" cy="183416"/>
          </a:xfrm>
          <a:prstGeom prst="triangle">
            <a:avLst/>
          </a:prstGeom>
          <a:solidFill>
            <a:srgbClr val="FFFF00"/>
          </a:solidFill>
          <a:ln>
            <a:solidFill>
              <a:srgbClr val="C00000"/>
            </a:solidFill>
          </a:ln>
          <a:effectLst/>
        </p:spPr>
        <p:txBody>
          <a:bodyPr vert="horz" wrap="square" lIns="0" tIns="0" rIns="0" bIns="0" numCol="1" rtlCol="0" anchor="t" anchorCtr="0" compatLnSpc="1">
            <a:prstTxWarp prst="textNoShape">
              <a:avLst/>
            </a:prstTxWarp>
            <a:spAutoFit/>
          </a:bodyPr>
          <a:lstStyle/>
          <a:p>
            <a:pPr algn="ctr" defTabSz="685783" eaLnBrk="0" fontAlgn="base" hangingPunct="0">
              <a:spcBef>
                <a:spcPct val="50000"/>
              </a:spcBef>
              <a:spcAft>
                <a:spcPct val="0"/>
              </a:spcAft>
            </a:pPr>
            <a:r>
              <a:rPr lang="es-ES" sz="600" b="1" dirty="0">
                <a:solidFill>
                  <a:srgbClr val="FF0000"/>
                </a:solidFill>
                <a:latin typeface="Arial" pitchFamily="34" charset="0"/>
                <a:ea typeface="ＭＳ Ｐゴシック" charset="0"/>
                <a:cs typeface="Arial" charset="0"/>
              </a:rPr>
              <a:t>!</a:t>
            </a:r>
          </a:p>
        </p:txBody>
      </p:sp>
      <p:sp>
        <p:nvSpPr>
          <p:cNvPr id="8" name="Llamada rectangular 7"/>
          <p:cNvSpPr/>
          <p:nvPr/>
        </p:nvSpPr>
        <p:spPr bwMode="auto">
          <a:xfrm>
            <a:off x="2988453" y="3816892"/>
            <a:ext cx="5709322" cy="553998"/>
          </a:xfrm>
          <a:prstGeom prst="wedgeRectCallout">
            <a:avLst>
              <a:gd name="adj1" fmla="val -50316"/>
              <a:gd name="adj2" fmla="val -114569"/>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This injection combines a short-acting anesthetic to help confirm the diagnosis, a longer acting anesthetic for analgesic purposes, and a steroid preparation in a depot form.</a:t>
            </a:r>
          </a:p>
        </p:txBody>
      </p:sp>
      <p:sp>
        <p:nvSpPr>
          <p:cNvPr id="9" name="Llamada rectangular 8"/>
          <p:cNvSpPr/>
          <p:nvPr/>
        </p:nvSpPr>
        <p:spPr bwMode="auto">
          <a:xfrm>
            <a:off x="4809684" y="2111014"/>
            <a:ext cx="2779535" cy="1200329"/>
          </a:xfrm>
          <a:prstGeom prst="wedgeRectCallout">
            <a:avLst>
              <a:gd name="adj1" fmla="val 7721"/>
              <a:gd name="adj2" fmla="val 130663"/>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Many investigators report high success rates in treating impingement syndrome and rotator cuff tears. [73][74][75][76]. Reported results show good and excellent relief of symptoms in 71% to 87% of patients treated by the open surgical procedure. [77][78][79][80]</a:t>
            </a:r>
          </a:p>
        </p:txBody>
      </p:sp>
      <p:sp>
        <p:nvSpPr>
          <p:cNvPr id="10" name="Llamada rectangular 9"/>
          <p:cNvSpPr/>
          <p:nvPr/>
        </p:nvSpPr>
        <p:spPr bwMode="auto">
          <a:xfrm>
            <a:off x="260391" y="4405168"/>
            <a:ext cx="3123949" cy="715581"/>
          </a:xfrm>
          <a:prstGeom prst="wedgeRectCallout">
            <a:avLst>
              <a:gd name="adj1" fmla="val 57889"/>
              <a:gd name="adj2" fmla="val -38526"/>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His initial results [46] and the results of others are comparable to those of open surgical techniques.[47][81] and has become a widely accepted.</a:t>
            </a:r>
          </a:p>
        </p:txBody>
      </p:sp>
    </p:spTree>
    <p:extLst>
      <p:ext uri="{BB962C8B-B14F-4D97-AF65-F5344CB8AC3E}">
        <p14:creationId xmlns:p14="http://schemas.microsoft.com/office/powerpoint/2010/main" val="24727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377" y="4549846"/>
            <a:ext cx="6964752" cy="441682"/>
          </a:xfrm>
        </p:spPr>
        <p:txBody>
          <a:bodyPr>
            <a:normAutofit/>
          </a:bodyPr>
          <a:lstStyle/>
          <a:p>
            <a:r>
              <a:rPr lang="en-GB" sz="1400" dirty="0">
                <a:solidFill>
                  <a:srgbClr val="0057B8"/>
                </a:solidFill>
              </a:rPr>
              <a:t>Many will not read if it does not have an adapted design to their reading behaviour</a:t>
            </a:r>
          </a:p>
        </p:txBody>
      </p:sp>
      <p:pic>
        <p:nvPicPr>
          <p:cNvPr id="6" name="Imagen 5"/>
          <p:cNvPicPr>
            <a:picLocks noChangeAspect="1"/>
          </p:cNvPicPr>
          <p:nvPr/>
        </p:nvPicPr>
        <p:blipFill rotWithShape="1">
          <a:blip r:embed="rId2"/>
          <a:srcRect l="30546" t="28168" r="12384" b="10463"/>
          <a:stretch/>
        </p:blipFill>
        <p:spPr>
          <a:xfrm>
            <a:off x="264565" y="505319"/>
            <a:ext cx="7062377" cy="4271847"/>
          </a:xfrm>
          <a:prstGeom prst="rect">
            <a:avLst/>
          </a:prstGeom>
        </p:spPr>
      </p:pic>
      <p:sp>
        <p:nvSpPr>
          <p:cNvPr id="7" name="Rectángulo 6"/>
          <p:cNvSpPr/>
          <p:nvPr/>
        </p:nvSpPr>
        <p:spPr>
          <a:xfrm>
            <a:off x="7327613" y="1583948"/>
            <a:ext cx="1660455" cy="415498"/>
          </a:xfrm>
          <a:prstGeom prst="rect">
            <a:avLst/>
          </a:prstGeom>
        </p:spPr>
        <p:txBody>
          <a:bodyPr wrap="square">
            <a:spAutoFit/>
          </a:bodyPr>
          <a:lstStyle/>
          <a:p>
            <a:pPr defTabSz="914378" eaLnBrk="0" fontAlgn="base" hangingPunct="0">
              <a:spcBef>
                <a:spcPct val="50000"/>
              </a:spcBef>
              <a:spcAft>
                <a:spcPct val="0"/>
              </a:spcAft>
            </a:pPr>
            <a:r>
              <a:rPr lang="en-US" sz="1050" b="1" dirty="0">
                <a:solidFill>
                  <a:srgbClr val="222222"/>
                </a:solidFill>
                <a:latin typeface="Meta W01 Light"/>
                <a:ea typeface="ＭＳ Ｐゴシック" charset="0"/>
                <a:cs typeface="Arial" charset="0"/>
              </a:rPr>
              <a:t>F-Shaped Pattern For Reading Web Content </a:t>
            </a:r>
          </a:p>
        </p:txBody>
      </p:sp>
    </p:spTree>
    <p:extLst>
      <p:ext uri="{BB962C8B-B14F-4D97-AF65-F5344CB8AC3E}">
        <p14:creationId xmlns:p14="http://schemas.microsoft.com/office/powerpoint/2010/main" val="1591538607"/>
      </p:ext>
    </p:extLst>
  </p:cSld>
  <p:clrMapOvr>
    <a:masterClrMapping/>
  </p:clrMapOvr>
  <mc:AlternateContent xmlns:mc="http://schemas.openxmlformats.org/markup-compatibility/2006" xmlns:p14="http://schemas.microsoft.com/office/powerpoint/2010/main">
    <mc:Choice Requires="p14">
      <p:transition spd="slow" p14:dur="2000" advTm="9936"/>
    </mc:Choice>
    <mc:Fallback xmlns="">
      <p:transition spd="slow" advTm="993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6459" y="734596"/>
            <a:ext cx="8334171" cy="3506360"/>
          </a:xfrm>
          <a:solidFill>
            <a:schemeClr val="bg1"/>
          </a:solidFill>
        </p:spPr>
        <p:txBody>
          <a:bodyPr>
            <a:normAutofit fontScale="25000" lnSpcReduction="20000"/>
          </a:bodyPr>
          <a:lstStyle/>
          <a:p>
            <a:pPr>
              <a:spcAft>
                <a:spcPts val="0"/>
              </a:spcAft>
            </a:pPr>
            <a:r>
              <a:rPr lang="en-US" sz="1350" b="1" dirty="0"/>
              <a:t>What’s shoulder impingement?</a:t>
            </a:r>
          </a:p>
          <a:p>
            <a:pPr lvl="1">
              <a:lnSpc>
                <a:spcPct val="120000"/>
              </a:lnSpc>
              <a:spcBef>
                <a:spcPts val="0"/>
              </a:spcBef>
            </a:pPr>
            <a:r>
              <a:rPr lang="en-US" sz="1350" dirty="0"/>
              <a:t>The encroachment of the acromion, </a:t>
            </a:r>
            <a:r>
              <a:rPr lang="en-US" sz="1350" dirty="0" err="1"/>
              <a:t>coracoacromial</a:t>
            </a:r>
            <a:r>
              <a:rPr lang="en-US" sz="1350" dirty="0"/>
              <a:t> ligament, coracoid process, or AC joint on the rotator cuff as it passes beneath them during </a:t>
            </a:r>
            <a:r>
              <a:rPr lang="en-US" sz="1350" dirty="0" err="1"/>
              <a:t>glenohumeral</a:t>
            </a:r>
            <a:r>
              <a:rPr lang="en-US" sz="1350" dirty="0"/>
              <a:t> motion. </a:t>
            </a:r>
          </a:p>
          <a:p>
            <a:pPr lvl="1">
              <a:lnSpc>
                <a:spcPct val="120000"/>
              </a:lnSpc>
              <a:spcBef>
                <a:spcPts val="0"/>
              </a:spcBef>
            </a:pPr>
            <a:r>
              <a:rPr lang="en-US" sz="1350" dirty="0"/>
              <a:t>One of the most common </a:t>
            </a:r>
            <a:r>
              <a:rPr lang="en-US" sz="1350" dirty="0" err="1"/>
              <a:t>nontraumatic</a:t>
            </a:r>
            <a:r>
              <a:rPr lang="en-US" sz="1350" dirty="0"/>
              <a:t> causes of shoulder pain. </a:t>
            </a:r>
          </a:p>
          <a:p>
            <a:pPr>
              <a:spcAft>
                <a:spcPts val="0"/>
              </a:spcAft>
            </a:pPr>
            <a:r>
              <a:rPr lang="en-US" sz="1350" b="1" dirty="0"/>
              <a:t>What’s the function of the rotator cuff?</a:t>
            </a:r>
          </a:p>
          <a:p>
            <a:pPr lvl="1">
              <a:lnSpc>
                <a:spcPct val="120000"/>
              </a:lnSpc>
              <a:spcBef>
                <a:spcPts val="0"/>
              </a:spcBef>
            </a:pPr>
            <a:r>
              <a:rPr lang="en-US" sz="1350" dirty="0"/>
              <a:t>The function of the posterior rotator cuff is to abduct and externally rotate the </a:t>
            </a:r>
            <a:r>
              <a:rPr lang="en-US" sz="1350" dirty="0" err="1"/>
              <a:t>humerus</a:t>
            </a:r>
            <a:r>
              <a:rPr lang="en-US" sz="1350" dirty="0"/>
              <a:t>. </a:t>
            </a:r>
          </a:p>
          <a:p>
            <a:pPr lvl="1">
              <a:lnSpc>
                <a:spcPct val="120000"/>
              </a:lnSpc>
              <a:spcBef>
                <a:spcPts val="0"/>
              </a:spcBef>
            </a:pPr>
            <a:r>
              <a:rPr lang="en-US" sz="1350" dirty="0"/>
              <a:t>The cuff with the biceps tendon serves as a humeral head depressor to maintain the head centered within the glenoid fossa as the cuff and deltoid elevate the arm. [58] [59] [60]</a:t>
            </a:r>
          </a:p>
          <a:p>
            <a:pPr>
              <a:spcAft>
                <a:spcPts val="0"/>
              </a:spcAft>
            </a:pPr>
            <a:r>
              <a:rPr lang="en-US" sz="1350" b="1" dirty="0"/>
              <a:t>What’s the cause of impingement?</a:t>
            </a:r>
          </a:p>
          <a:p>
            <a:pPr lvl="1">
              <a:lnSpc>
                <a:spcPct val="120000"/>
              </a:lnSpc>
              <a:spcBef>
                <a:spcPts val="0"/>
              </a:spcBef>
            </a:pPr>
            <a:r>
              <a:rPr lang="en-US" sz="1350" dirty="0"/>
              <a:t>It remains controversial.</a:t>
            </a:r>
          </a:p>
          <a:p>
            <a:pPr lvl="1">
              <a:lnSpc>
                <a:spcPct val="120000"/>
              </a:lnSpc>
              <a:spcBef>
                <a:spcPts val="0"/>
              </a:spcBef>
            </a:pPr>
            <a:r>
              <a:rPr lang="en-US" sz="1350" dirty="0"/>
              <a:t>It may be </a:t>
            </a:r>
          </a:p>
          <a:p>
            <a:pPr lvl="2">
              <a:lnSpc>
                <a:spcPct val="120000"/>
              </a:lnSpc>
              <a:spcBef>
                <a:spcPts val="0"/>
              </a:spcBef>
            </a:pPr>
            <a:r>
              <a:rPr lang="en-US" sz="1350" dirty="0"/>
              <a:t>a primary, intrinsic, degenerative event within the tendon with superior migration of the head on arm elevation and secondary impingement on the acromion</a:t>
            </a:r>
          </a:p>
          <a:p>
            <a:pPr lvl="2">
              <a:lnSpc>
                <a:spcPct val="120000"/>
              </a:lnSpc>
              <a:spcBef>
                <a:spcPts val="0"/>
              </a:spcBef>
            </a:pPr>
            <a:r>
              <a:rPr lang="en-US" sz="1350" dirty="0"/>
              <a:t>or a purely mechanical attrition of the tendon with primary impingement against the acromion. </a:t>
            </a:r>
          </a:p>
          <a:p>
            <a:pPr lvl="1">
              <a:lnSpc>
                <a:spcPct val="120000"/>
              </a:lnSpc>
              <a:spcBef>
                <a:spcPts val="0"/>
              </a:spcBef>
            </a:pPr>
            <a:r>
              <a:rPr lang="en-US" sz="1350" dirty="0"/>
              <a:t>The mechanical impingement of the rotator cuff may be influenced by </a:t>
            </a:r>
          </a:p>
          <a:p>
            <a:pPr lvl="2">
              <a:lnSpc>
                <a:spcPct val="120000"/>
              </a:lnSpc>
              <a:spcBef>
                <a:spcPts val="0"/>
              </a:spcBef>
            </a:pPr>
            <a:r>
              <a:rPr lang="en-US" sz="1350" dirty="0"/>
              <a:t>Variations in the shape and slope of the acromion. [61] [62] </a:t>
            </a:r>
          </a:p>
          <a:p>
            <a:pPr lvl="2">
              <a:lnSpc>
                <a:spcPct val="120000"/>
              </a:lnSpc>
              <a:spcBef>
                <a:spcPts val="0"/>
              </a:spcBef>
            </a:pPr>
            <a:r>
              <a:rPr lang="en-US" sz="1350" dirty="0"/>
              <a:t>Narrowing of the supraspinatus outlet from proliferative spur formation of the acromion or degenerative changes of the AC joint</a:t>
            </a:r>
            <a:endParaRPr lang="en-US" sz="1350" dirty="0">
              <a:solidFill>
                <a:srgbClr val="FF0000"/>
              </a:solidFill>
            </a:endParaRPr>
          </a:p>
          <a:p>
            <a:pPr lvl="2">
              <a:lnSpc>
                <a:spcPct val="120000"/>
              </a:lnSpc>
              <a:spcBef>
                <a:spcPts val="0"/>
              </a:spcBef>
            </a:pPr>
            <a:r>
              <a:rPr lang="en-US" sz="1350" dirty="0"/>
              <a:t>Intrinsic degenerative changes of the rotator cuff</a:t>
            </a:r>
          </a:p>
          <a:p>
            <a:pPr>
              <a:spcAft>
                <a:spcPts val="0"/>
              </a:spcAft>
            </a:pPr>
            <a:r>
              <a:rPr lang="en-US" sz="1350" b="1" dirty="0"/>
              <a:t>Stages of impingement lesions of the shoulder (by </a:t>
            </a:r>
            <a:r>
              <a:rPr lang="en-US" sz="1350" b="1" dirty="0" err="1"/>
              <a:t>Neer</a:t>
            </a:r>
            <a:r>
              <a:rPr lang="en-US" sz="1350" b="1" dirty="0"/>
              <a:t>[9])</a:t>
            </a:r>
          </a:p>
          <a:p>
            <a:pPr lvl="1">
              <a:lnSpc>
                <a:spcPct val="120000"/>
              </a:lnSpc>
              <a:spcBef>
                <a:spcPts val="0"/>
              </a:spcBef>
            </a:pPr>
            <a:r>
              <a:rPr lang="en-US" sz="1350" dirty="0"/>
              <a:t>Stage I: Edema and hemorrhage of the rotator cuff.</a:t>
            </a:r>
          </a:p>
          <a:p>
            <a:pPr lvl="2">
              <a:lnSpc>
                <a:spcPct val="120000"/>
              </a:lnSpc>
              <a:spcBef>
                <a:spcPts val="0"/>
              </a:spcBef>
            </a:pPr>
            <a:r>
              <a:rPr lang="en-US" sz="1350" dirty="0"/>
              <a:t>Typically found in individuals younger than 25 years who are active in overhead athletics. </a:t>
            </a:r>
          </a:p>
          <a:p>
            <a:pPr lvl="2">
              <a:lnSpc>
                <a:spcPct val="120000"/>
              </a:lnSpc>
              <a:spcBef>
                <a:spcPts val="0"/>
              </a:spcBef>
            </a:pPr>
            <a:r>
              <a:rPr lang="en-US" sz="1350" dirty="0"/>
              <a:t>No function limitation</a:t>
            </a:r>
          </a:p>
          <a:p>
            <a:pPr lvl="1">
              <a:lnSpc>
                <a:spcPct val="120000"/>
              </a:lnSpc>
              <a:spcBef>
                <a:spcPts val="0"/>
              </a:spcBef>
            </a:pPr>
            <a:r>
              <a:rPr lang="en-US" sz="1350" dirty="0"/>
              <a:t>Stage II: Fibrosis and thickening of the tendon.</a:t>
            </a:r>
          </a:p>
          <a:p>
            <a:pPr lvl="2">
              <a:lnSpc>
                <a:spcPct val="120000"/>
              </a:lnSpc>
              <a:spcBef>
                <a:spcPts val="0"/>
              </a:spcBef>
            </a:pPr>
            <a:r>
              <a:rPr lang="en-US" sz="1350" dirty="0"/>
              <a:t>Usually in the 30s or 40s</a:t>
            </a:r>
          </a:p>
          <a:p>
            <a:pPr lvl="1">
              <a:lnSpc>
                <a:spcPct val="120000"/>
              </a:lnSpc>
              <a:spcBef>
                <a:spcPts val="0"/>
              </a:spcBef>
            </a:pPr>
            <a:r>
              <a:rPr lang="en-US" sz="1350" dirty="0"/>
              <a:t>Stage III: Rotator cuff tears, biceps tendon rupture, and bone changes</a:t>
            </a:r>
          </a:p>
          <a:p>
            <a:pPr lvl="2">
              <a:lnSpc>
                <a:spcPct val="120000"/>
              </a:lnSpc>
              <a:spcBef>
                <a:spcPts val="0"/>
              </a:spcBef>
            </a:pPr>
            <a:r>
              <a:rPr lang="en-US" sz="1350" dirty="0"/>
              <a:t>Rarely seen before age 40. </a:t>
            </a:r>
          </a:p>
          <a:p>
            <a:pPr>
              <a:spcAft>
                <a:spcPts val="0"/>
              </a:spcAft>
            </a:pPr>
            <a:r>
              <a:rPr lang="en-US" sz="1350" b="1" dirty="0"/>
              <a:t>Symptoms &amp; signs</a:t>
            </a:r>
          </a:p>
          <a:p>
            <a:pPr lvl="1">
              <a:lnSpc>
                <a:spcPct val="120000"/>
              </a:lnSpc>
              <a:spcBef>
                <a:spcPts val="0"/>
              </a:spcBef>
            </a:pPr>
            <a:r>
              <a:rPr lang="en-US" sz="1500" dirty="0"/>
              <a:t>Patients may present with pain, weakness, or supraspinatus atrophy, depending on the chronicity of the tear. </a:t>
            </a:r>
          </a:p>
          <a:p>
            <a:pPr lvl="1">
              <a:lnSpc>
                <a:spcPct val="120000"/>
              </a:lnSpc>
              <a:spcBef>
                <a:spcPts val="0"/>
              </a:spcBef>
            </a:pPr>
            <a:r>
              <a:rPr lang="en-US" sz="1350" dirty="0"/>
              <a:t>Pain </a:t>
            </a:r>
          </a:p>
          <a:p>
            <a:pPr lvl="2">
              <a:lnSpc>
                <a:spcPct val="120000"/>
              </a:lnSpc>
              <a:spcBef>
                <a:spcPts val="0"/>
              </a:spcBef>
            </a:pPr>
            <a:r>
              <a:rPr lang="en-US" sz="1350" dirty="0"/>
              <a:t>It can be sudden and incapacitating in cases of traumatic cuff tears</a:t>
            </a:r>
          </a:p>
          <a:p>
            <a:pPr lvl="2">
              <a:lnSpc>
                <a:spcPct val="120000"/>
              </a:lnSpc>
              <a:spcBef>
                <a:spcPts val="0"/>
              </a:spcBef>
            </a:pPr>
            <a:r>
              <a:rPr lang="en-US" sz="1350" dirty="0"/>
              <a:t>More commonly it manifests as a dull ache. </a:t>
            </a:r>
          </a:p>
          <a:p>
            <a:pPr lvl="2">
              <a:lnSpc>
                <a:spcPct val="120000"/>
              </a:lnSpc>
              <a:spcBef>
                <a:spcPts val="0"/>
              </a:spcBef>
            </a:pPr>
            <a:r>
              <a:rPr lang="en-US" sz="1350" dirty="0"/>
              <a:t>Usually located over the anterior and lateral aspects of the shoulder and may radiate into the lateral deltoid. </a:t>
            </a:r>
          </a:p>
          <a:p>
            <a:pPr lvl="2">
              <a:lnSpc>
                <a:spcPct val="120000"/>
              </a:lnSpc>
              <a:spcBef>
                <a:spcPts val="0"/>
              </a:spcBef>
            </a:pPr>
            <a:r>
              <a:rPr lang="en-US" sz="1350" dirty="0"/>
              <a:t>It may worsen with sleeping on the affected extremity</a:t>
            </a:r>
          </a:p>
          <a:p>
            <a:pPr lvl="2">
              <a:lnSpc>
                <a:spcPct val="120000"/>
              </a:lnSpc>
              <a:spcBef>
                <a:spcPts val="0"/>
              </a:spcBef>
            </a:pPr>
            <a:r>
              <a:rPr lang="en-US" sz="1350" dirty="0"/>
              <a:t>It is exacerbated by overhead activity. </a:t>
            </a:r>
          </a:p>
          <a:p>
            <a:pPr lvl="1">
              <a:lnSpc>
                <a:spcPct val="120000"/>
              </a:lnSpc>
              <a:spcBef>
                <a:spcPts val="0"/>
              </a:spcBef>
            </a:pPr>
            <a:r>
              <a:rPr lang="en-US" sz="1350" dirty="0"/>
              <a:t>Tenderness on palpation </a:t>
            </a:r>
          </a:p>
          <a:p>
            <a:pPr lvl="2">
              <a:lnSpc>
                <a:spcPct val="120000"/>
              </a:lnSpc>
              <a:spcBef>
                <a:spcPts val="0"/>
              </a:spcBef>
            </a:pPr>
            <a:r>
              <a:rPr lang="en-US" sz="1350" dirty="0"/>
              <a:t>It may be elicited over the greater tuberosity and long head of the biceps within the bicipital groove, indicating an associated biceps tendinitis. </a:t>
            </a:r>
          </a:p>
          <a:p>
            <a:pPr lvl="2">
              <a:lnSpc>
                <a:spcPct val="120000"/>
              </a:lnSpc>
              <a:spcBef>
                <a:spcPts val="0"/>
              </a:spcBef>
            </a:pPr>
            <a:r>
              <a:rPr lang="en-US" sz="1350" dirty="0"/>
              <a:t>In cases with concomitant degenerative changes of the AC joint, there may be tenderness on palpation over the AC joint as an offending osteophyte impinges on the rotator cuff beneath.</a:t>
            </a:r>
          </a:p>
          <a:p>
            <a:pPr lvl="1">
              <a:lnSpc>
                <a:spcPct val="120000"/>
              </a:lnSpc>
              <a:spcBef>
                <a:spcPts val="0"/>
              </a:spcBef>
            </a:pPr>
            <a:r>
              <a:rPr lang="en-US" sz="1350" dirty="0"/>
              <a:t>The impingement sign </a:t>
            </a:r>
          </a:p>
          <a:p>
            <a:pPr lvl="2">
              <a:lnSpc>
                <a:spcPct val="120000"/>
              </a:lnSpc>
              <a:spcBef>
                <a:spcPts val="0"/>
              </a:spcBef>
            </a:pPr>
            <a:r>
              <a:rPr lang="en-US" sz="1350" dirty="0"/>
              <a:t>It was described by </a:t>
            </a:r>
            <a:r>
              <a:rPr lang="en-US" sz="1350" dirty="0" err="1"/>
              <a:t>Neer</a:t>
            </a:r>
            <a:r>
              <a:rPr lang="en-US" sz="1350" dirty="0"/>
              <a:t>[9] (Fig. 40-14 ) and it is useful in the diagnosis of rotator cuff tendinopathy. </a:t>
            </a:r>
          </a:p>
          <a:p>
            <a:pPr lvl="2">
              <a:lnSpc>
                <a:spcPct val="120000"/>
              </a:lnSpc>
              <a:spcBef>
                <a:spcPts val="0"/>
              </a:spcBef>
            </a:pPr>
            <a:r>
              <a:rPr lang="en-US" sz="1350" dirty="0"/>
              <a:t>The patient often describes a catch as the arm is brought into the overhead position. </a:t>
            </a:r>
          </a:p>
          <a:p>
            <a:pPr lvl="2">
              <a:lnSpc>
                <a:spcPct val="120000"/>
              </a:lnSpc>
              <a:spcBef>
                <a:spcPts val="0"/>
              </a:spcBef>
            </a:pPr>
            <a:r>
              <a:rPr lang="en-US" sz="1350" dirty="0"/>
              <a:t>The patient may be observed to raise the arm by abduction and external rotation to clear the greater tuberosity of the acromion, bypassing the painful area. </a:t>
            </a:r>
          </a:p>
          <a:p>
            <a:pPr lvl="2">
              <a:lnSpc>
                <a:spcPct val="120000"/>
              </a:lnSpc>
              <a:spcBef>
                <a:spcPts val="0"/>
              </a:spcBef>
            </a:pPr>
            <a:r>
              <a:rPr lang="en-US" sz="1350" dirty="0"/>
              <a:t>A typical painful arc usually occurs between 70 degrees and 110 degrees of abduction. </a:t>
            </a:r>
          </a:p>
          <a:p>
            <a:pPr lvl="2">
              <a:lnSpc>
                <a:spcPct val="120000"/>
              </a:lnSpc>
              <a:spcBef>
                <a:spcPts val="0"/>
              </a:spcBef>
            </a:pPr>
            <a:r>
              <a:rPr lang="en-US" sz="1350" dirty="0" err="1"/>
              <a:t>Neer</a:t>
            </a:r>
            <a:r>
              <a:rPr lang="en-US" sz="1350" dirty="0"/>
              <a:t>[9] also described an impingement test that involves injection of lidocaine into the </a:t>
            </a:r>
            <a:r>
              <a:rPr lang="en-US" sz="1350" dirty="0" err="1"/>
              <a:t>subacromial</a:t>
            </a:r>
            <a:r>
              <a:rPr lang="en-US" sz="1350" dirty="0"/>
              <a:t> bursa. </a:t>
            </a:r>
          </a:p>
          <a:p>
            <a:pPr lvl="3">
              <a:lnSpc>
                <a:spcPct val="120000"/>
              </a:lnSpc>
              <a:spcBef>
                <a:spcPts val="0"/>
              </a:spcBef>
            </a:pPr>
            <a:r>
              <a:rPr lang="en-US" sz="1350" dirty="0"/>
              <a:t>Relief of pain is a positive impingement test result </a:t>
            </a:r>
          </a:p>
          <a:p>
            <a:pPr lvl="3">
              <a:lnSpc>
                <a:spcPct val="120000"/>
              </a:lnSpc>
              <a:spcBef>
                <a:spcPts val="0"/>
              </a:spcBef>
            </a:pPr>
            <a:r>
              <a:rPr lang="en-US" sz="1350" dirty="0"/>
              <a:t>It usually indicates rotator cuff origin of the shoulder pain.</a:t>
            </a:r>
          </a:p>
          <a:p>
            <a:pPr lvl="2">
              <a:lnSpc>
                <a:spcPct val="120000"/>
              </a:lnSpc>
              <a:spcBef>
                <a:spcPts val="0"/>
              </a:spcBef>
            </a:pPr>
            <a:r>
              <a:rPr lang="en-US" sz="1350" dirty="0"/>
              <a:t>Figure 40-14  The impingement sign is elicited by forced forward elevation of the arm. </a:t>
            </a:r>
          </a:p>
          <a:p>
            <a:pPr lvl="3">
              <a:lnSpc>
                <a:spcPct val="120000"/>
              </a:lnSpc>
              <a:spcBef>
                <a:spcPts val="0"/>
              </a:spcBef>
            </a:pPr>
            <a:r>
              <a:rPr lang="en-US" sz="1350" dirty="0"/>
              <a:t>Pain results as the greater tuberosity impinges on the acromion. </a:t>
            </a:r>
          </a:p>
          <a:p>
            <a:pPr lvl="3">
              <a:lnSpc>
                <a:spcPct val="120000"/>
              </a:lnSpc>
              <a:spcBef>
                <a:spcPts val="0"/>
              </a:spcBef>
            </a:pPr>
            <a:r>
              <a:rPr lang="en-US" sz="1350" dirty="0"/>
              <a:t>The examiner's hand prevents scapular rotation. </a:t>
            </a:r>
          </a:p>
          <a:p>
            <a:pPr lvl="3">
              <a:lnSpc>
                <a:spcPct val="120000"/>
              </a:lnSpc>
              <a:spcBef>
                <a:spcPts val="0"/>
              </a:spcBef>
            </a:pPr>
            <a:r>
              <a:rPr lang="en-US" sz="1350" dirty="0"/>
              <a:t>This maneuver may be positive in other periarticular disorders.  (From </a:t>
            </a:r>
            <a:r>
              <a:rPr lang="en-US" sz="1350" dirty="0" err="1"/>
              <a:t>Neer</a:t>
            </a:r>
            <a:r>
              <a:rPr lang="en-US" sz="1350" dirty="0"/>
              <a:t> CS II: Impingement lesions. </a:t>
            </a:r>
            <a:r>
              <a:rPr lang="en-US" sz="1350" dirty="0" err="1"/>
              <a:t>Clin</a:t>
            </a:r>
            <a:r>
              <a:rPr lang="en-US" sz="1350" dirty="0"/>
              <a:t> </a:t>
            </a:r>
            <a:r>
              <a:rPr lang="en-US" sz="1350" dirty="0" err="1"/>
              <a:t>Orthop</a:t>
            </a:r>
            <a:r>
              <a:rPr lang="en-US" sz="1350" dirty="0"/>
              <a:t> 173:70, 1983.) </a:t>
            </a:r>
          </a:p>
          <a:p>
            <a:pPr>
              <a:spcAft>
                <a:spcPts val="0"/>
              </a:spcAft>
            </a:pPr>
            <a:r>
              <a:rPr lang="en-US" sz="1350" b="1" dirty="0"/>
              <a:t>Imaging</a:t>
            </a:r>
          </a:p>
          <a:p>
            <a:pPr lvl="1">
              <a:lnSpc>
                <a:spcPct val="120000"/>
              </a:lnSpc>
              <a:spcBef>
                <a:spcPts val="0"/>
              </a:spcBef>
            </a:pPr>
            <a:r>
              <a:rPr lang="en-US" sz="1350" dirty="0"/>
              <a:t>Radiographs </a:t>
            </a:r>
          </a:p>
          <a:p>
            <a:pPr lvl="2">
              <a:lnSpc>
                <a:spcPct val="120000"/>
              </a:lnSpc>
              <a:spcBef>
                <a:spcPts val="0"/>
              </a:spcBef>
            </a:pPr>
            <a:r>
              <a:rPr lang="en-US" sz="1350" dirty="0"/>
              <a:t>In early stages it may be normal or may reveal a hooked acromion. </a:t>
            </a:r>
          </a:p>
          <a:p>
            <a:pPr lvl="2">
              <a:lnSpc>
                <a:spcPct val="120000"/>
              </a:lnSpc>
              <a:spcBef>
                <a:spcPts val="0"/>
              </a:spcBef>
            </a:pPr>
            <a:r>
              <a:rPr lang="en-US" sz="1350" dirty="0"/>
              <a:t>As the disease progresses, there may be </a:t>
            </a:r>
          </a:p>
          <a:p>
            <a:pPr lvl="3">
              <a:lnSpc>
                <a:spcPct val="120000"/>
              </a:lnSpc>
              <a:spcBef>
                <a:spcPts val="0"/>
              </a:spcBef>
            </a:pPr>
            <a:r>
              <a:rPr lang="en-US" sz="1350" dirty="0"/>
              <a:t>some sclerosis, </a:t>
            </a:r>
          </a:p>
          <a:p>
            <a:pPr lvl="3">
              <a:lnSpc>
                <a:spcPct val="120000"/>
              </a:lnSpc>
              <a:spcBef>
                <a:spcPts val="0"/>
              </a:spcBef>
            </a:pPr>
            <a:r>
              <a:rPr lang="en-US" sz="1350" dirty="0"/>
              <a:t>cyst formation, </a:t>
            </a:r>
          </a:p>
          <a:p>
            <a:pPr lvl="3">
              <a:lnSpc>
                <a:spcPct val="120000"/>
              </a:lnSpc>
              <a:spcBef>
                <a:spcPts val="0"/>
              </a:spcBef>
            </a:pPr>
            <a:r>
              <a:rPr lang="en-US" sz="1350" dirty="0"/>
              <a:t>and sclerosis of the anterior third of the acromion and the greater tuberosity. </a:t>
            </a:r>
          </a:p>
          <a:p>
            <a:pPr lvl="2">
              <a:lnSpc>
                <a:spcPct val="120000"/>
              </a:lnSpc>
              <a:spcBef>
                <a:spcPts val="0"/>
              </a:spcBef>
            </a:pPr>
            <a:r>
              <a:rPr lang="en-US" sz="1350" dirty="0"/>
              <a:t>An anterior acromial traction spur may appear on the undersurface of the acromion lateral to the AC joint and represents contracture of the </a:t>
            </a:r>
            <a:r>
              <a:rPr lang="en-US" sz="1350" dirty="0" err="1"/>
              <a:t>coracoacromial</a:t>
            </a:r>
            <a:r>
              <a:rPr lang="en-US" sz="1350" dirty="0"/>
              <a:t> ligament. </a:t>
            </a:r>
          </a:p>
          <a:p>
            <a:pPr lvl="2">
              <a:lnSpc>
                <a:spcPct val="120000"/>
              </a:lnSpc>
              <a:spcBef>
                <a:spcPts val="0"/>
              </a:spcBef>
            </a:pPr>
            <a:r>
              <a:rPr lang="en-US" sz="1350" dirty="0"/>
              <a:t>Late radiographic findings include </a:t>
            </a:r>
          </a:p>
          <a:p>
            <a:pPr lvl="3">
              <a:lnSpc>
                <a:spcPct val="120000"/>
              </a:lnSpc>
              <a:spcBef>
                <a:spcPts val="0"/>
              </a:spcBef>
            </a:pPr>
            <a:r>
              <a:rPr lang="en-US" sz="1350" dirty="0"/>
              <a:t>narrowing of the </a:t>
            </a:r>
            <a:r>
              <a:rPr lang="en-US" sz="1350" dirty="0" err="1"/>
              <a:t>acromiohumeral</a:t>
            </a:r>
            <a:r>
              <a:rPr lang="en-US" sz="1350" dirty="0"/>
              <a:t> gap, superior subluxation of the humeral head in relation to the glenoid, </a:t>
            </a:r>
          </a:p>
          <a:p>
            <a:pPr lvl="3">
              <a:lnSpc>
                <a:spcPct val="120000"/>
              </a:lnSpc>
              <a:spcBef>
                <a:spcPts val="0"/>
              </a:spcBef>
            </a:pPr>
            <a:r>
              <a:rPr lang="en-US" sz="1350" dirty="0"/>
              <a:t>and erosive changes of the anterior acromion.[70] </a:t>
            </a:r>
          </a:p>
          <a:p>
            <a:pPr lvl="1">
              <a:lnSpc>
                <a:spcPct val="120000"/>
              </a:lnSpc>
              <a:spcBef>
                <a:spcPts val="0"/>
              </a:spcBef>
            </a:pPr>
            <a:r>
              <a:rPr lang="en-US" sz="1350" dirty="0"/>
              <a:t>Arthrography, MRI, and ultrasound may be helpful in diagnosing a full-thickness tear of the rotator cuff in association with stage III disease. </a:t>
            </a:r>
          </a:p>
          <a:p>
            <a:pPr lvl="1">
              <a:lnSpc>
                <a:spcPct val="120000"/>
              </a:lnSpc>
              <a:spcBef>
                <a:spcPts val="0"/>
              </a:spcBef>
            </a:pPr>
            <a:r>
              <a:rPr lang="en-US" sz="1350" dirty="0"/>
              <a:t>In some cases of chronic large rotator cuff tears, proximal migration of the humeral head leads to a pattern of degenerative arthritis termed cuff-tear </a:t>
            </a:r>
            <a:r>
              <a:rPr lang="en-US" sz="1350" dirty="0" err="1"/>
              <a:t>arthropathy</a:t>
            </a:r>
            <a:r>
              <a:rPr lang="en-US" sz="1350" dirty="0"/>
              <a:t>.</a:t>
            </a:r>
          </a:p>
          <a:p>
            <a:pPr>
              <a:spcAft>
                <a:spcPts val="0"/>
              </a:spcAft>
            </a:pPr>
            <a:r>
              <a:rPr lang="en-US" sz="1350" b="1" dirty="0"/>
              <a:t>Treatment</a:t>
            </a:r>
          </a:p>
          <a:p>
            <a:pPr lvl="1">
              <a:lnSpc>
                <a:spcPct val="120000"/>
              </a:lnSpc>
              <a:spcBef>
                <a:spcPts val="0"/>
              </a:spcBef>
            </a:pPr>
            <a:r>
              <a:rPr lang="en-US" sz="1350" dirty="0"/>
              <a:t>The choice of treatment and frequently its result are functions of the stage of the impingement and response to pain. </a:t>
            </a:r>
          </a:p>
          <a:p>
            <a:pPr lvl="2">
              <a:lnSpc>
                <a:spcPct val="120000"/>
              </a:lnSpc>
              <a:spcBef>
                <a:spcPts val="0"/>
              </a:spcBef>
            </a:pPr>
            <a:r>
              <a:rPr lang="en-US" sz="1350" dirty="0"/>
              <a:t>Stage I</a:t>
            </a:r>
            <a:endParaRPr lang="en-US" sz="1500" dirty="0"/>
          </a:p>
          <a:p>
            <a:pPr lvl="3">
              <a:lnSpc>
                <a:spcPct val="120000"/>
              </a:lnSpc>
              <a:spcBef>
                <a:spcPts val="0"/>
              </a:spcBef>
            </a:pPr>
            <a:r>
              <a:rPr lang="en-US" sz="1500" dirty="0"/>
              <a:t>Most patients respond to conservative treatment: rest, anti-inflammatory medication, and physical therapy. </a:t>
            </a:r>
          </a:p>
          <a:p>
            <a:pPr lvl="3">
              <a:lnSpc>
                <a:spcPct val="120000"/>
              </a:lnSpc>
              <a:spcBef>
                <a:spcPts val="0"/>
              </a:spcBef>
            </a:pPr>
            <a:r>
              <a:rPr lang="en-US" sz="1350" dirty="0"/>
              <a:t>After a period of rest, a progressive program of stretching and strengthening exercises generally restores the shoulder to normal function. </a:t>
            </a:r>
          </a:p>
          <a:p>
            <a:pPr lvl="3">
              <a:lnSpc>
                <a:spcPct val="120000"/>
              </a:lnSpc>
              <a:spcBef>
                <a:spcPts val="0"/>
              </a:spcBef>
            </a:pPr>
            <a:r>
              <a:rPr lang="en-US" sz="1350" dirty="0"/>
              <a:t>Use of aspirin and other nonsteroidal anti-inflammatory drugs (NSAIDs) may shorten the symptomatic period. </a:t>
            </a:r>
          </a:p>
          <a:p>
            <a:pPr lvl="3">
              <a:lnSpc>
                <a:spcPct val="120000"/>
              </a:lnSpc>
              <a:spcBef>
                <a:spcPts val="0"/>
              </a:spcBef>
            </a:pPr>
            <a:r>
              <a:rPr lang="en-US" sz="1350" dirty="0"/>
              <a:t>Modalities such as ultrasound, </a:t>
            </a:r>
            <a:r>
              <a:rPr lang="en-US" sz="1350" dirty="0" err="1"/>
              <a:t>neuroprobe</a:t>
            </a:r>
            <a:r>
              <a:rPr lang="en-US" sz="1350" dirty="0"/>
              <a:t>, and transcutaneous electrical nerve stimulation generally are not helpful. </a:t>
            </a:r>
          </a:p>
          <a:p>
            <a:pPr lvl="3">
              <a:lnSpc>
                <a:spcPct val="120000"/>
              </a:lnSpc>
              <a:spcBef>
                <a:spcPts val="0"/>
              </a:spcBef>
            </a:pPr>
            <a:r>
              <a:rPr lang="en-US" sz="1350" dirty="0"/>
              <a:t>Patients with stage I and II disease may have a dramatic response to local injection of </a:t>
            </a:r>
            <a:r>
              <a:rPr lang="en-US" sz="1350" dirty="0" err="1"/>
              <a:t>glucocorticosteroids</a:t>
            </a:r>
            <a:r>
              <a:rPr lang="en-US" sz="1350" dirty="0"/>
              <a:t> and local anesthetic agents. </a:t>
            </a:r>
          </a:p>
          <a:p>
            <a:pPr lvl="2">
              <a:lnSpc>
                <a:spcPct val="120000"/>
              </a:lnSpc>
              <a:spcBef>
                <a:spcPts val="0"/>
              </a:spcBef>
            </a:pPr>
            <a:r>
              <a:rPr lang="en-US" sz="1350" dirty="0"/>
              <a:t>Stage II</a:t>
            </a:r>
          </a:p>
          <a:p>
            <a:pPr lvl="3">
              <a:lnSpc>
                <a:spcPct val="120000"/>
              </a:lnSpc>
              <a:spcBef>
                <a:spcPts val="0"/>
              </a:spcBef>
            </a:pPr>
            <a:r>
              <a:rPr lang="en-US" sz="1500" dirty="0"/>
              <a:t>Conservative treatment initially.</a:t>
            </a:r>
          </a:p>
          <a:p>
            <a:pPr lvl="3">
              <a:lnSpc>
                <a:spcPct val="120000"/>
              </a:lnSpc>
              <a:spcBef>
                <a:spcPts val="0"/>
              </a:spcBef>
            </a:pPr>
            <a:r>
              <a:rPr lang="en-US" sz="1500" dirty="0"/>
              <a:t>Inject (better through a posterior approach) with a combination of 3 mL of 1% lidocaine (Xylocaine), 3 mL of 0.5% bupivacaine, and 20 mg of triamcinolone. </a:t>
            </a:r>
          </a:p>
          <a:p>
            <a:pPr lvl="3">
              <a:lnSpc>
                <a:spcPct val="120000"/>
              </a:lnSpc>
              <a:spcBef>
                <a:spcPts val="0"/>
              </a:spcBef>
            </a:pPr>
            <a:r>
              <a:rPr lang="en-US" sz="1500" dirty="0"/>
              <a:t>An integrated program of occupational and physical therapy often precludes the need for surgery in patients with stage II disease. </a:t>
            </a:r>
          </a:p>
          <a:p>
            <a:pPr lvl="4">
              <a:lnSpc>
                <a:spcPct val="120000"/>
              </a:lnSpc>
              <a:spcBef>
                <a:spcPts val="0"/>
              </a:spcBef>
            </a:pPr>
            <a:r>
              <a:rPr lang="en-US" sz="1500" dirty="0"/>
              <a:t>Job modification for individuals with impingement syndrome caused by overuse may alleviate symptoms. </a:t>
            </a:r>
          </a:p>
          <a:p>
            <a:pPr lvl="4">
              <a:lnSpc>
                <a:spcPct val="120000"/>
              </a:lnSpc>
              <a:spcBef>
                <a:spcPts val="0"/>
              </a:spcBef>
            </a:pPr>
            <a:r>
              <a:rPr lang="en-US" sz="1500" dirty="0"/>
              <a:t>More businesses are becoming aware of the cost savings associated with proper job ergonomics. [71] [72]</a:t>
            </a:r>
          </a:p>
          <a:p>
            <a:pPr lvl="4">
              <a:lnSpc>
                <a:spcPct val="120000"/>
              </a:lnSpc>
              <a:spcBef>
                <a:spcPts val="0"/>
              </a:spcBef>
            </a:pPr>
            <a:r>
              <a:rPr lang="en-US" sz="1500" dirty="0"/>
              <a:t>The initial rehabilitation in stage II impingement is the cessation of repetitive overhand activity. </a:t>
            </a:r>
          </a:p>
          <a:p>
            <a:pPr lvl="4">
              <a:lnSpc>
                <a:spcPct val="120000"/>
              </a:lnSpc>
              <a:spcBef>
                <a:spcPts val="0"/>
              </a:spcBef>
            </a:pPr>
            <a:r>
              <a:rPr lang="en-US" sz="1500" dirty="0"/>
              <a:t>Ice, NSAIDs, and local injections also may be beneficial. </a:t>
            </a:r>
          </a:p>
          <a:p>
            <a:pPr lvl="4">
              <a:lnSpc>
                <a:spcPct val="120000"/>
              </a:lnSpc>
              <a:spcBef>
                <a:spcPts val="0"/>
              </a:spcBef>
            </a:pPr>
            <a:r>
              <a:rPr lang="en-US" sz="1500" dirty="0"/>
              <a:t>Initial physical therapy includes passive, active assisted, and active range of motion combined with stretching and mobilization exercises to prevent contracture. </a:t>
            </a:r>
          </a:p>
          <a:p>
            <a:pPr lvl="4">
              <a:lnSpc>
                <a:spcPct val="120000"/>
              </a:lnSpc>
              <a:spcBef>
                <a:spcPts val="0"/>
              </a:spcBef>
            </a:pPr>
            <a:r>
              <a:rPr lang="en-US" sz="1500" dirty="0"/>
              <a:t>As pain and inflammation subside, isometric or isotonic exercises are used to strengthen the rotator cuff musculature. </a:t>
            </a:r>
          </a:p>
          <a:p>
            <a:pPr lvl="4">
              <a:lnSpc>
                <a:spcPct val="120000"/>
              </a:lnSpc>
              <a:spcBef>
                <a:spcPts val="0"/>
              </a:spcBef>
            </a:pPr>
            <a:r>
              <a:rPr lang="en-US" sz="1500" dirty="0"/>
              <a:t>Isokinetic training at variable speeds and in variable positions is instituted before returning the patient to full activity. </a:t>
            </a:r>
          </a:p>
          <a:p>
            <a:pPr lvl="4">
              <a:lnSpc>
                <a:spcPct val="120000"/>
              </a:lnSpc>
              <a:spcBef>
                <a:spcPts val="0"/>
              </a:spcBef>
            </a:pPr>
            <a:r>
              <a:rPr lang="en-US" sz="1500" dirty="0"/>
              <a:t>For patients with a job-related injury, it is crucial to review and modify job mechanics to prevent recurrent episodes that can cause further disability and may precipitate the need for surgery.[71]</a:t>
            </a:r>
          </a:p>
          <a:p>
            <a:pPr lvl="3">
              <a:lnSpc>
                <a:spcPct val="120000"/>
              </a:lnSpc>
              <a:spcBef>
                <a:spcPts val="0"/>
              </a:spcBef>
            </a:pPr>
            <a:r>
              <a:rPr lang="en-US" sz="1500" dirty="0"/>
              <a:t>If refractory (symptoms persist despite adequate conservative management &gt; 6 to 12 months), surgical intervention is warranted.</a:t>
            </a:r>
          </a:p>
          <a:p>
            <a:pPr lvl="4">
              <a:lnSpc>
                <a:spcPct val="120000"/>
              </a:lnSpc>
              <a:spcBef>
                <a:spcPts val="0"/>
              </a:spcBef>
            </a:pPr>
            <a:r>
              <a:rPr lang="en-US" sz="1350" dirty="0" err="1"/>
              <a:t>Neer</a:t>
            </a:r>
            <a:r>
              <a:rPr lang="en-US" sz="1350" dirty="0"/>
              <a:t>[19] suggests the division of the </a:t>
            </a:r>
            <a:r>
              <a:rPr lang="en-US" sz="1350" dirty="0" err="1"/>
              <a:t>coracoacromial</a:t>
            </a:r>
            <a:r>
              <a:rPr lang="en-US" sz="1350" dirty="0"/>
              <a:t> ligament and </a:t>
            </a:r>
            <a:r>
              <a:rPr lang="en-US" sz="1350" dirty="0" err="1"/>
              <a:t>bursectomy</a:t>
            </a:r>
            <a:r>
              <a:rPr lang="en-US" sz="1350" dirty="0"/>
              <a:t> of the </a:t>
            </a:r>
            <a:r>
              <a:rPr lang="en-US" sz="1350" dirty="0" err="1"/>
              <a:t>subacromial</a:t>
            </a:r>
            <a:r>
              <a:rPr lang="en-US" sz="1350" dirty="0"/>
              <a:t> bursa. </a:t>
            </a:r>
          </a:p>
          <a:p>
            <a:pPr lvl="2">
              <a:lnSpc>
                <a:spcPct val="120000"/>
              </a:lnSpc>
              <a:spcBef>
                <a:spcPts val="0"/>
              </a:spcBef>
            </a:pPr>
            <a:r>
              <a:rPr lang="en-US" sz="1350" dirty="0"/>
              <a:t>Stage III</a:t>
            </a:r>
          </a:p>
          <a:p>
            <a:pPr lvl="3">
              <a:lnSpc>
                <a:spcPct val="120000"/>
              </a:lnSpc>
              <a:spcBef>
                <a:spcPts val="0"/>
              </a:spcBef>
            </a:pPr>
            <a:r>
              <a:rPr lang="en-US" sz="1500" dirty="0"/>
              <a:t>Surgical treatment depends on the patient's age, loss of function, weakness, and pain.</a:t>
            </a:r>
          </a:p>
          <a:p>
            <a:pPr lvl="3">
              <a:lnSpc>
                <a:spcPct val="120000"/>
              </a:lnSpc>
              <a:spcBef>
                <a:spcPts val="0"/>
              </a:spcBef>
            </a:pPr>
            <a:r>
              <a:rPr lang="en-US" sz="1350" dirty="0"/>
              <a:t>Open anterior </a:t>
            </a:r>
            <a:r>
              <a:rPr lang="en-US" sz="1350" dirty="0" err="1"/>
              <a:t>acromioplasty</a:t>
            </a:r>
            <a:r>
              <a:rPr lang="en-US" sz="1350" dirty="0"/>
              <a:t> has become accepted as the procedure of choice</a:t>
            </a:r>
            <a:endParaRPr lang="en-US" sz="1350" dirty="0">
              <a:solidFill>
                <a:srgbClr val="FF0000"/>
              </a:solidFill>
            </a:endParaRPr>
          </a:p>
          <a:p>
            <a:pPr lvl="3">
              <a:lnSpc>
                <a:spcPct val="120000"/>
              </a:lnSpc>
              <a:spcBef>
                <a:spcPts val="0"/>
              </a:spcBef>
            </a:pPr>
            <a:r>
              <a:rPr lang="en-US" sz="1350" dirty="0"/>
              <a:t>Arthroscopic </a:t>
            </a:r>
            <a:r>
              <a:rPr lang="en-US" sz="1350" dirty="0" err="1"/>
              <a:t>subacromial</a:t>
            </a:r>
            <a:r>
              <a:rPr lang="en-US" sz="1350" dirty="0"/>
              <a:t> decompression was developed in 1985 by </a:t>
            </a:r>
            <a:r>
              <a:rPr lang="en-US" sz="1350" dirty="0" err="1"/>
              <a:t>Ellman</a:t>
            </a:r>
            <a:r>
              <a:rPr lang="en-US" sz="1350" dirty="0"/>
              <a:t>[45] and can be done as outpatient surgery; since no deltoid is detached as with the open technique, the procedure facilitates rehabilitation and overall recovery rates.</a:t>
            </a:r>
            <a:endParaRPr lang="en-GB" sz="1350" dirty="0"/>
          </a:p>
        </p:txBody>
      </p:sp>
      <p:sp>
        <p:nvSpPr>
          <p:cNvPr id="2" name="Título 1"/>
          <p:cNvSpPr>
            <a:spLocks noGrp="1"/>
          </p:cNvSpPr>
          <p:nvPr>
            <p:ph type="title"/>
          </p:nvPr>
        </p:nvSpPr>
        <p:spPr>
          <a:xfrm>
            <a:off x="466932" y="160639"/>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Tree>
    <p:extLst>
      <p:ext uri="{BB962C8B-B14F-4D97-AF65-F5344CB8AC3E}">
        <p14:creationId xmlns:p14="http://schemas.microsoft.com/office/powerpoint/2010/main" val="309364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r>
              <a:rPr lang="en-US" sz="1500" b="1" dirty="0"/>
              <a:t>What’s shoulder impingement?</a:t>
            </a:r>
          </a:p>
          <a:p>
            <a:pPr lvl="1"/>
            <a:r>
              <a:rPr lang="en-US" sz="1500" dirty="0"/>
              <a:t>The encroachment of the acromion, </a:t>
            </a:r>
            <a:r>
              <a:rPr lang="en-US" sz="1500" dirty="0" err="1"/>
              <a:t>coracoacromial</a:t>
            </a:r>
            <a:r>
              <a:rPr lang="en-US" sz="1500" dirty="0"/>
              <a:t> ligament, coracoid process, or AC joint on the rotator cuff as it passes beneath them during </a:t>
            </a:r>
            <a:r>
              <a:rPr lang="en-US" sz="1500" dirty="0" err="1"/>
              <a:t>glenohumeral</a:t>
            </a:r>
            <a:r>
              <a:rPr lang="en-US" sz="1500" dirty="0"/>
              <a:t> motion. </a:t>
            </a:r>
          </a:p>
          <a:p>
            <a:pPr lvl="1"/>
            <a:r>
              <a:rPr lang="en-US" sz="1500" dirty="0"/>
              <a:t>One of the most common </a:t>
            </a:r>
            <a:r>
              <a:rPr lang="en-US" sz="1500" dirty="0" err="1"/>
              <a:t>nontraumatic</a:t>
            </a:r>
            <a:r>
              <a:rPr lang="en-US" sz="1500" dirty="0"/>
              <a:t> causes of shoulder pain. </a:t>
            </a:r>
          </a:p>
          <a:p>
            <a:pPr marL="0" indent="0">
              <a:buNone/>
            </a:pPr>
            <a:endParaRPr lang="en-US" sz="1500" b="1" dirty="0"/>
          </a:p>
          <a:p>
            <a:r>
              <a:rPr lang="en-US" sz="1500" b="1" dirty="0"/>
              <a:t>What’s the function of the rotator cuff?</a:t>
            </a:r>
          </a:p>
          <a:p>
            <a:pPr lvl="1"/>
            <a:r>
              <a:rPr lang="en-US" sz="1500" dirty="0"/>
              <a:t>The function of the posterior rotator cuff is to abduct and externally rotate the </a:t>
            </a:r>
            <a:r>
              <a:rPr lang="en-US" sz="1500" dirty="0" err="1"/>
              <a:t>humerus</a:t>
            </a:r>
            <a:r>
              <a:rPr lang="en-US" sz="1500" dirty="0"/>
              <a:t>. </a:t>
            </a:r>
          </a:p>
          <a:p>
            <a:pPr lvl="1"/>
            <a:r>
              <a:rPr lang="en-US" sz="1500" dirty="0"/>
              <a:t>The cuff with the biceps tendon serves as a humeral head depressor to maintain the head centered within the glenoid fossa as the cuff and deltoid elevate the arm. [58] [59] [60]</a:t>
            </a:r>
          </a:p>
        </p:txBody>
      </p:sp>
      <p:sp>
        <p:nvSpPr>
          <p:cNvPr id="2" name="Título 1"/>
          <p:cNvSpPr>
            <a:spLocks noGrp="1"/>
          </p:cNvSpPr>
          <p:nvPr>
            <p:ph type="title"/>
          </p:nvPr>
        </p:nvSpPr>
        <p:spPr>
          <a:xfrm>
            <a:off x="466932" y="243484"/>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1 of 7</a:t>
            </a:r>
          </a:p>
        </p:txBody>
      </p:sp>
      <p:sp>
        <p:nvSpPr>
          <p:cNvPr id="5" name="Llamada rectangular 4"/>
          <p:cNvSpPr/>
          <p:nvPr/>
        </p:nvSpPr>
        <p:spPr bwMode="auto">
          <a:xfrm>
            <a:off x="4224940" y="979789"/>
            <a:ext cx="4834839" cy="438582"/>
          </a:xfrm>
          <a:prstGeom prst="wedgeRectCallout">
            <a:avLst>
              <a:gd name="adj1" fmla="val -59240"/>
              <a:gd name="adj2" fmla="val 15452"/>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200" b="1" dirty="0">
                <a:solidFill>
                  <a:srgbClr val="FF0000"/>
                </a:solidFill>
                <a:latin typeface="Arial" charset="0"/>
                <a:ea typeface="ＭＳ Ｐゴシック" charset="0"/>
                <a:cs typeface="Arial" charset="0"/>
              </a:rPr>
              <a:t>In 1972, </a:t>
            </a:r>
            <a:r>
              <a:rPr lang="en-US" sz="1200" b="1" dirty="0" err="1">
                <a:solidFill>
                  <a:srgbClr val="FF0000"/>
                </a:solidFill>
                <a:latin typeface="Arial" charset="0"/>
                <a:ea typeface="ＭＳ Ｐゴシック" charset="0"/>
                <a:cs typeface="Arial" charset="0"/>
              </a:rPr>
              <a:t>Neer</a:t>
            </a:r>
            <a:r>
              <a:rPr lang="en-US" sz="1200" b="1" dirty="0">
                <a:solidFill>
                  <a:srgbClr val="FF0000"/>
                </a:solidFill>
                <a:latin typeface="Arial" charset="0"/>
                <a:ea typeface="ＭＳ Ｐゴシック" charset="0"/>
                <a:cs typeface="Arial" charset="0"/>
              </a:rPr>
              <a:t>[9] described his results of 100 anatomic shoulder dissections and coined the term impingement syndrome.</a:t>
            </a:r>
          </a:p>
        </p:txBody>
      </p:sp>
    </p:spTree>
    <p:extLst>
      <p:ext uri="{BB962C8B-B14F-4D97-AF65-F5344CB8AC3E}">
        <p14:creationId xmlns:p14="http://schemas.microsoft.com/office/powerpoint/2010/main" val="75428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r>
              <a:rPr lang="en-US" sz="1350" b="1" dirty="0"/>
              <a:t>What’s the cause of impingement?</a:t>
            </a:r>
          </a:p>
          <a:p>
            <a:pPr lvl="1"/>
            <a:r>
              <a:rPr lang="en-US" sz="1350" dirty="0"/>
              <a:t>It remains controversial.</a:t>
            </a:r>
          </a:p>
          <a:p>
            <a:pPr lvl="1"/>
            <a:r>
              <a:rPr lang="en-US" sz="1350" dirty="0"/>
              <a:t>It may be </a:t>
            </a:r>
          </a:p>
          <a:p>
            <a:pPr lvl="2"/>
            <a:r>
              <a:rPr lang="en-US" sz="1350" dirty="0"/>
              <a:t>a </a:t>
            </a:r>
            <a:r>
              <a:rPr lang="en-US" sz="1350" b="1" dirty="0"/>
              <a:t>primary, intrinsic, degenerative </a:t>
            </a:r>
            <a:r>
              <a:rPr lang="en-US" sz="1350" dirty="0"/>
              <a:t>event within the tendon with superior migration of the head on arm elevation and secondary impingement on the acromion</a:t>
            </a:r>
          </a:p>
          <a:p>
            <a:pPr lvl="2"/>
            <a:r>
              <a:rPr lang="en-US" sz="1350" dirty="0"/>
              <a:t>or a </a:t>
            </a:r>
            <a:r>
              <a:rPr lang="en-US" sz="1350" b="1" dirty="0"/>
              <a:t>purely mechanical</a:t>
            </a:r>
            <a:r>
              <a:rPr lang="en-US" sz="1350" dirty="0"/>
              <a:t> attrition of the tendon with primary impingement against the acromion. </a:t>
            </a:r>
          </a:p>
          <a:p>
            <a:pPr lvl="1"/>
            <a:r>
              <a:rPr lang="en-US" sz="1350" dirty="0"/>
              <a:t>The mechanical impingement of the rotator cuff may be influenced by </a:t>
            </a:r>
          </a:p>
          <a:p>
            <a:pPr lvl="2"/>
            <a:r>
              <a:rPr lang="en-US" sz="1350" dirty="0"/>
              <a:t>Variations in the </a:t>
            </a:r>
            <a:r>
              <a:rPr lang="en-US" sz="1350" b="1" dirty="0"/>
              <a:t>shape and slope of the acromion</a:t>
            </a:r>
            <a:r>
              <a:rPr lang="en-US" sz="1350" dirty="0"/>
              <a:t>. [61] [62] </a:t>
            </a:r>
          </a:p>
          <a:p>
            <a:pPr lvl="2"/>
            <a:r>
              <a:rPr lang="en-US" sz="1350" b="1" dirty="0"/>
              <a:t>Narrowing of the supraspinatus outlet </a:t>
            </a:r>
            <a:r>
              <a:rPr lang="en-US" sz="1350" dirty="0"/>
              <a:t>from proliferative </a:t>
            </a:r>
            <a:r>
              <a:rPr lang="en-US" sz="1350" dirty="0">
                <a:solidFill>
                  <a:srgbClr val="003FA8"/>
                </a:solidFill>
              </a:rPr>
              <a:t>spur formation </a:t>
            </a:r>
            <a:r>
              <a:rPr lang="en-US" sz="1350" dirty="0"/>
              <a:t>of the acromion or degenerative changes of the AC joint.</a:t>
            </a:r>
            <a:endParaRPr lang="en-US" sz="1350" dirty="0">
              <a:solidFill>
                <a:srgbClr val="FF0000"/>
              </a:solidFill>
            </a:endParaRPr>
          </a:p>
          <a:p>
            <a:pPr lvl="2"/>
            <a:r>
              <a:rPr lang="en-US" sz="1350" dirty="0"/>
              <a:t>Intrinsic </a:t>
            </a:r>
            <a:r>
              <a:rPr lang="en-US" sz="1350" b="1" dirty="0"/>
              <a:t>degenerative changes of the rotator cuff</a:t>
            </a:r>
            <a:r>
              <a:rPr lang="en-US" sz="1350" dirty="0"/>
              <a:t>.</a:t>
            </a:r>
          </a:p>
        </p:txBody>
      </p:sp>
      <p:sp>
        <p:nvSpPr>
          <p:cNvPr id="2" name="Título 1"/>
          <p:cNvSpPr>
            <a:spLocks noGrp="1"/>
          </p:cNvSpPr>
          <p:nvPr>
            <p:ph type="title"/>
          </p:nvPr>
        </p:nvSpPr>
        <p:spPr>
          <a:xfrm>
            <a:off x="466931" y="310414"/>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2 of 7</a:t>
            </a:r>
          </a:p>
        </p:txBody>
      </p:sp>
      <p:sp>
        <p:nvSpPr>
          <p:cNvPr id="6" name="Llamada rectangular 5"/>
          <p:cNvSpPr/>
          <p:nvPr/>
        </p:nvSpPr>
        <p:spPr bwMode="auto">
          <a:xfrm>
            <a:off x="6480282" y="972019"/>
            <a:ext cx="2320820" cy="2169825"/>
          </a:xfrm>
          <a:prstGeom prst="wedgeRectCallout">
            <a:avLst>
              <a:gd name="adj1" fmla="val -40863"/>
              <a:gd name="adj2" fmla="val 59856"/>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1050" b="1" dirty="0" err="1">
                <a:solidFill>
                  <a:srgbClr val="FF0000"/>
                </a:solidFill>
                <a:latin typeface="Arial" charset="0"/>
                <a:ea typeface="ＭＳ Ｐゴシック" charset="0"/>
                <a:cs typeface="Arial" charset="0"/>
              </a:rPr>
              <a:t>coracoacromial</a:t>
            </a:r>
            <a:r>
              <a:rPr lang="en-US" sz="1050" b="1" dirty="0">
                <a:solidFill>
                  <a:srgbClr val="FF0000"/>
                </a:solidFill>
                <a:latin typeface="Arial" charset="0"/>
                <a:ea typeface="ＭＳ Ｐゴシック" charset="0"/>
                <a:cs typeface="Arial" charset="0"/>
              </a:rPr>
              <a:t> arch are caused by the cuff lesions or are a cause of the lesions themselves</a:t>
            </a:r>
            <a:endParaRPr lang="en-GB" sz="1050" b="1" dirty="0">
              <a:solidFill>
                <a:srgbClr val="FFFFFF"/>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13904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n-US" sz="1500" b="1" dirty="0"/>
              <a:t>Stages of impingement lesions of the shoulder (by </a:t>
            </a:r>
            <a:r>
              <a:rPr lang="en-US" sz="1500" b="1" dirty="0" err="1"/>
              <a:t>Neer</a:t>
            </a:r>
            <a:r>
              <a:rPr lang="en-US" sz="1500" b="1" dirty="0"/>
              <a:t>[9])</a:t>
            </a:r>
          </a:p>
          <a:p>
            <a:pPr lvl="1"/>
            <a:r>
              <a:rPr lang="en-US" sz="1500" b="1" u="sng" dirty="0"/>
              <a:t>Stage I</a:t>
            </a:r>
            <a:r>
              <a:rPr lang="en-US" sz="1500" dirty="0"/>
              <a:t>: </a:t>
            </a:r>
          </a:p>
          <a:p>
            <a:pPr lvl="2"/>
            <a:r>
              <a:rPr lang="en-US" sz="1500" dirty="0"/>
              <a:t>Edema and hemorrhage of the rotator cuff.</a:t>
            </a:r>
          </a:p>
          <a:p>
            <a:pPr lvl="2"/>
            <a:r>
              <a:rPr lang="en-US" sz="1500" dirty="0"/>
              <a:t>Typically found in individuals younger than 25 years who are active in overhead athletics. </a:t>
            </a:r>
          </a:p>
          <a:p>
            <a:pPr lvl="2"/>
            <a:r>
              <a:rPr lang="en-US" sz="1500" dirty="0"/>
              <a:t>No function limitation</a:t>
            </a:r>
          </a:p>
          <a:p>
            <a:pPr lvl="1"/>
            <a:r>
              <a:rPr lang="en-US" sz="1500" b="1" u="sng" dirty="0"/>
              <a:t>Stage II</a:t>
            </a:r>
            <a:r>
              <a:rPr lang="en-US" sz="1500" dirty="0"/>
              <a:t>: </a:t>
            </a:r>
          </a:p>
          <a:p>
            <a:pPr lvl="2"/>
            <a:r>
              <a:rPr lang="en-US" sz="1500" dirty="0"/>
              <a:t>Fibrosis and thickening of the tendon.</a:t>
            </a:r>
          </a:p>
          <a:p>
            <a:pPr lvl="2"/>
            <a:r>
              <a:rPr lang="en-US" sz="1500" dirty="0"/>
              <a:t>Usually in the 30s or 40s</a:t>
            </a:r>
          </a:p>
          <a:p>
            <a:pPr lvl="1"/>
            <a:r>
              <a:rPr lang="en-US" sz="1500" b="1" u="sng" dirty="0"/>
              <a:t>Stage III</a:t>
            </a:r>
            <a:r>
              <a:rPr lang="en-US" sz="1500" dirty="0"/>
              <a:t>: </a:t>
            </a:r>
          </a:p>
          <a:p>
            <a:pPr lvl="2"/>
            <a:r>
              <a:rPr lang="en-US" sz="1500" dirty="0"/>
              <a:t>Rotator cuff tears, biceps tendon rupture, and bone changes</a:t>
            </a:r>
          </a:p>
          <a:p>
            <a:pPr lvl="2"/>
            <a:r>
              <a:rPr lang="en-US" sz="1500" dirty="0"/>
              <a:t>Rarely seen before age 40.</a:t>
            </a:r>
          </a:p>
        </p:txBody>
      </p:sp>
      <p:sp>
        <p:nvSpPr>
          <p:cNvPr id="2" name="Título 1"/>
          <p:cNvSpPr>
            <a:spLocks noGrp="1"/>
          </p:cNvSpPr>
          <p:nvPr>
            <p:ph type="title"/>
          </p:nvPr>
        </p:nvSpPr>
        <p:spPr>
          <a:xfrm>
            <a:off x="466932" y="371194"/>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3 of 7</a:t>
            </a:r>
          </a:p>
        </p:txBody>
      </p:sp>
    </p:spTree>
    <p:extLst>
      <p:ext uri="{BB962C8B-B14F-4D97-AF65-F5344CB8AC3E}">
        <p14:creationId xmlns:p14="http://schemas.microsoft.com/office/powerpoint/2010/main" val="36579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6932" y="1051828"/>
            <a:ext cx="8592848" cy="3987800"/>
          </a:xfrm>
        </p:spPr>
        <p:txBody>
          <a:bodyPr>
            <a:normAutofit fontScale="55000" lnSpcReduction="20000"/>
          </a:bodyPr>
          <a:lstStyle/>
          <a:p>
            <a:r>
              <a:rPr lang="en-US" b="1" dirty="0">
                <a:solidFill>
                  <a:schemeClr val="tx1"/>
                </a:solidFill>
              </a:rPr>
              <a:t>Symptoms &amp; signs</a:t>
            </a:r>
          </a:p>
          <a:p>
            <a:pPr lvl="1"/>
            <a:r>
              <a:rPr lang="en-US" dirty="0"/>
              <a:t>Patients may present with </a:t>
            </a:r>
            <a:r>
              <a:rPr lang="en-US" b="1" dirty="0"/>
              <a:t>pain, weakness, or supraspinatus atrophy</a:t>
            </a:r>
            <a:r>
              <a:rPr lang="en-US" dirty="0"/>
              <a:t>, depending on the chronicity of the tear. </a:t>
            </a:r>
          </a:p>
          <a:p>
            <a:pPr lvl="1"/>
            <a:r>
              <a:rPr lang="en-US" b="1" dirty="0"/>
              <a:t>Pain </a:t>
            </a:r>
          </a:p>
          <a:p>
            <a:pPr lvl="2"/>
            <a:r>
              <a:rPr lang="en-US" dirty="0"/>
              <a:t>It can be </a:t>
            </a:r>
            <a:r>
              <a:rPr lang="en-US" b="1" dirty="0"/>
              <a:t>sudden and incapacitating</a:t>
            </a:r>
            <a:r>
              <a:rPr lang="en-US" dirty="0"/>
              <a:t> in cases of traumatic cuff tears</a:t>
            </a:r>
          </a:p>
          <a:p>
            <a:pPr lvl="2"/>
            <a:r>
              <a:rPr lang="en-US" dirty="0"/>
              <a:t>More commonly it manifests as a </a:t>
            </a:r>
            <a:r>
              <a:rPr lang="en-US" b="1" dirty="0"/>
              <a:t>dull</a:t>
            </a:r>
            <a:r>
              <a:rPr lang="en-US" dirty="0"/>
              <a:t> ache. </a:t>
            </a:r>
          </a:p>
          <a:p>
            <a:pPr lvl="2"/>
            <a:r>
              <a:rPr lang="en-US" dirty="0"/>
              <a:t>Usually located over the </a:t>
            </a:r>
            <a:r>
              <a:rPr lang="en-US" b="1" dirty="0"/>
              <a:t>anterior and lateral aspects of the shoulder</a:t>
            </a:r>
            <a:r>
              <a:rPr lang="en-US" dirty="0"/>
              <a:t> and may </a:t>
            </a:r>
            <a:r>
              <a:rPr lang="en-US" b="1" dirty="0"/>
              <a:t>radiate</a:t>
            </a:r>
            <a:r>
              <a:rPr lang="en-US" dirty="0"/>
              <a:t> into the lateral deltoid. </a:t>
            </a:r>
          </a:p>
          <a:p>
            <a:pPr lvl="2"/>
            <a:r>
              <a:rPr lang="en-US" dirty="0"/>
              <a:t>It may worsen with </a:t>
            </a:r>
            <a:r>
              <a:rPr lang="en-US" b="1" dirty="0"/>
              <a:t>sleeping</a:t>
            </a:r>
            <a:r>
              <a:rPr lang="en-US" dirty="0"/>
              <a:t> on the affected extremity</a:t>
            </a:r>
          </a:p>
          <a:p>
            <a:pPr lvl="2"/>
            <a:r>
              <a:rPr lang="en-US" dirty="0"/>
              <a:t>It is exacerbated by overhead </a:t>
            </a:r>
            <a:r>
              <a:rPr lang="en-US" b="1" dirty="0"/>
              <a:t>activity</a:t>
            </a:r>
            <a:r>
              <a:rPr lang="en-US" dirty="0"/>
              <a:t>. </a:t>
            </a:r>
          </a:p>
          <a:p>
            <a:pPr lvl="1"/>
            <a:r>
              <a:rPr lang="en-US" b="1" dirty="0"/>
              <a:t>Tenderness on palpation </a:t>
            </a:r>
          </a:p>
          <a:p>
            <a:pPr lvl="2"/>
            <a:r>
              <a:rPr lang="en-US" dirty="0"/>
              <a:t>It may be elicited over the greater tuberosity and long head of the biceps within the bicipital groove, indicating an associated biceps tendinitis. </a:t>
            </a:r>
          </a:p>
          <a:p>
            <a:pPr lvl="2"/>
            <a:r>
              <a:rPr lang="en-US" dirty="0"/>
              <a:t>In cases with concomitant degenerative changes of the AC joint, there may be tenderness on palpation over the AC joint as an offending osteophyte impinges on the rotator cuff beneath.</a:t>
            </a:r>
          </a:p>
          <a:p>
            <a:pPr lvl="1"/>
            <a:r>
              <a:rPr lang="en-US" dirty="0"/>
              <a:t>The </a:t>
            </a:r>
            <a:r>
              <a:rPr lang="en-US" b="1" dirty="0"/>
              <a:t>impingement sign </a:t>
            </a:r>
          </a:p>
          <a:p>
            <a:pPr lvl="2"/>
            <a:r>
              <a:rPr lang="en-US" dirty="0"/>
              <a:t>It was described by </a:t>
            </a:r>
            <a:r>
              <a:rPr lang="en-US" dirty="0" err="1"/>
              <a:t>Neer</a:t>
            </a:r>
            <a:r>
              <a:rPr lang="en-US" dirty="0"/>
              <a:t>[9] (Fig. 40-14) and it is useful in the diagnosis of rotator cuff tendinopathy. </a:t>
            </a:r>
          </a:p>
          <a:p>
            <a:pPr lvl="2"/>
            <a:r>
              <a:rPr lang="en-US" dirty="0"/>
              <a:t>The patient often describes </a:t>
            </a:r>
            <a:r>
              <a:rPr lang="en-US" b="1" dirty="0"/>
              <a:t>a catch </a:t>
            </a:r>
            <a:r>
              <a:rPr lang="en-US" dirty="0"/>
              <a:t>as the arm is brought into the overhead position. </a:t>
            </a:r>
          </a:p>
          <a:p>
            <a:pPr lvl="2"/>
            <a:r>
              <a:rPr lang="en-US" dirty="0"/>
              <a:t>The patient may be observed to raise the arm by abduction and external rotation to clear the greater tuberosity of the acromion, bypassing the painful area. </a:t>
            </a:r>
          </a:p>
          <a:p>
            <a:pPr lvl="2"/>
            <a:r>
              <a:rPr lang="en-US" dirty="0"/>
              <a:t>A typical </a:t>
            </a:r>
            <a:r>
              <a:rPr lang="en-US" b="1" dirty="0"/>
              <a:t>painful arc </a:t>
            </a:r>
            <a:r>
              <a:rPr lang="en-US" dirty="0"/>
              <a:t>usually occurs between </a:t>
            </a:r>
            <a:r>
              <a:rPr lang="en-US" b="1" dirty="0"/>
              <a:t>70 degrees and 110 degrees </a:t>
            </a:r>
            <a:r>
              <a:rPr lang="en-US" dirty="0"/>
              <a:t>of abduction. </a:t>
            </a:r>
          </a:p>
          <a:p>
            <a:pPr lvl="2"/>
            <a:r>
              <a:rPr lang="en-US" dirty="0" err="1"/>
              <a:t>Neer</a:t>
            </a:r>
            <a:r>
              <a:rPr lang="en-US" dirty="0"/>
              <a:t>[9] also described an impingement test that involves injection of </a:t>
            </a:r>
            <a:r>
              <a:rPr lang="en-US" b="1" dirty="0"/>
              <a:t>lidocaine into the </a:t>
            </a:r>
            <a:r>
              <a:rPr lang="en-US" b="1" dirty="0" err="1"/>
              <a:t>subacromial</a:t>
            </a:r>
            <a:r>
              <a:rPr lang="en-US" b="1" dirty="0"/>
              <a:t> bursa</a:t>
            </a:r>
            <a:r>
              <a:rPr lang="en-US" dirty="0"/>
              <a:t>. </a:t>
            </a:r>
          </a:p>
          <a:p>
            <a:pPr lvl="3"/>
            <a:r>
              <a:rPr lang="en-US" dirty="0"/>
              <a:t>Relief of pain is a positive impingement test result </a:t>
            </a:r>
          </a:p>
          <a:p>
            <a:pPr lvl="3"/>
            <a:r>
              <a:rPr lang="en-US" dirty="0"/>
              <a:t>It usually indicates rotator cuff origin of the shoulder pain.</a:t>
            </a:r>
          </a:p>
        </p:txBody>
      </p:sp>
      <p:sp>
        <p:nvSpPr>
          <p:cNvPr id="2" name="Título 1"/>
          <p:cNvSpPr>
            <a:spLocks noGrp="1"/>
          </p:cNvSpPr>
          <p:nvPr>
            <p:ph type="title"/>
          </p:nvPr>
        </p:nvSpPr>
        <p:spPr>
          <a:xfrm>
            <a:off x="534895" y="375629"/>
            <a:ext cx="6391072" cy="475909"/>
          </a:xfrm>
        </p:spPr>
        <p:txBody>
          <a:bodyPr>
            <a:noAutofit/>
          </a:bodyPr>
          <a:lstStyle/>
          <a:p>
            <a:r>
              <a:rPr lang="en-US" sz="2000" dirty="0"/>
              <a:t>Shoulder Impingement and Rotator Cuff Tendinopathy (</a:t>
            </a:r>
            <a:r>
              <a:rPr lang="en-US" sz="2000" dirty="0">
                <a:solidFill>
                  <a:srgbClr val="FF0000"/>
                </a:solidFill>
              </a:rPr>
              <a:t>1420 </a:t>
            </a:r>
            <a:r>
              <a:rPr lang="en-US" sz="2000" dirty="0"/>
              <a:t>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4 of 7</a:t>
            </a:r>
          </a:p>
        </p:txBody>
      </p:sp>
    </p:spTree>
    <p:extLst>
      <p:ext uri="{BB962C8B-B14F-4D97-AF65-F5344CB8AC3E}">
        <p14:creationId xmlns:p14="http://schemas.microsoft.com/office/powerpoint/2010/main" val="427709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6932" y="1014413"/>
            <a:ext cx="8385311" cy="3665871"/>
          </a:xfrm>
        </p:spPr>
        <p:txBody>
          <a:bodyPr>
            <a:normAutofit fontScale="92500" lnSpcReduction="10000"/>
          </a:bodyPr>
          <a:lstStyle/>
          <a:p>
            <a:r>
              <a:rPr lang="en-US" sz="1350" b="1" dirty="0"/>
              <a:t>Imaging</a:t>
            </a:r>
          </a:p>
          <a:p>
            <a:pPr lvl="1"/>
            <a:r>
              <a:rPr lang="en-US" sz="1350" b="1" dirty="0"/>
              <a:t>Radiographs </a:t>
            </a:r>
          </a:p>
          <a:p>
            <a:pPr lvl="2"/>
            <a:r>
              <a:rPr lang="en-US" sz="1350" dirty="0"/>
              <a:t>In early stages it may be </a:t>
            </a:r>
            <a:r>
              <a:rPr lang="en-US" sz="1350" b="1" dirty="0"/>
              <a:t>normal</a:t>
            </a:r>
            <a:r>
              <a:rPr lang="en-US" sz="1350" dirty="0"/>
              <a:t> or may reveal a </a:t>
            </a:r>
            <a:r>
              <a:rPr lang="en-US" sz="1350" b="1" dirty="0"/>
              <a:t>hooked acromion</a:t>
            </a:r>
            <a:r>
              <a:rPr lang="en-US" sz="1350" dirty="0"/>
              <a:t>. </a:t>
            </a:r>
          </a:p>
          <a:p>
            <a:pPr lvl="2"/>
            <a:r>
              <a:rPr lang="en-US" sz="1350" dirty="0"/>
              <a:t>As the disease progresses, there may be </a:t>
            </a:r>
          </a:p>
          <a:p>
            <a:pPr lvl="3"/>
            <a:r>
              <a:rPr lang="en-US" sz="1350" dirty="0"/>
              <a:t>some </a:t>
            </a:r>
            <a:r>
              <a:rPr lang="en-US" sz="1350" b="1" dirty="0"/>
              <a:t>sclerosis</a:t>
            </a:r>
            <a:r>
              <a:rPr lang="en-US" sz="1350" dirty="0"/>
              <a:t>, </a:t>
            </a:r>
          </a:p>
          <a:p>
            <a:pPr lvl="3"/>
            <a:r>
              <a:rPr lang="en-US" sz="1350" b="1" dirty="0"/>
              <a:t>cyst</a:t>
            </a:r>
            <a:r>
              <a:rPr lang="en-US" sz="1350" dirty="0"/>
              <a:t> formation, </a:t>
            </a:r>
          </a:p>
          <a:p>
            <a:pPr lvl="3"/>
            <a:r>
              <a:rPr lang="en-US" sz="1350" dirty="0"/>
              <a:t>and sclerosis of the anterior third of the acromion and the greater tuberosity. </a:t>
            </a:r>
          </a:p>
          <a:p>
            <a:pPr lvl="2"/>
            <a:r>
              <a:rPr lang="en-US" sz="1350" dirty="0"/>
              <a:t>An anterior acromial traction </a:t>
            </a:r>
            <a:r>
              <a:rPr lang="en-US" sz="1350" b="1" dirty="0"/>
              <a:t>spur</a:t>
            </a:r>
            <a:r>
              <a:rPr lang="en-US" sz="1350" dirty="0"/>
              <a:t> may appear on the undersurface of the acromion lateral to the AC joint and represents contracture of the </a:t>
            </a:r>
            <a:r>
              <a:rPr lang="en-US" sz="1350" dirty="0" err="1"/>
              <a:t>coracoacromial</a:t>
            </a:r>
            <a:r>
              <a:rPr lang="en-US" sz="1350" dirty="0"/>
              <a:t> ligament. </a:t>
            </a:r>
          </a:p>
          <a:p>
            <a:pPr lvl="2"/>
            <a:r>
              <a:rPr lang="en-US" sz="1350" dirty="0"/>
              <a:t>Late radiographic findings include </a:t>
            </a:r>
          </a:p>
          <a:p>
            <a:pPr lvl="3"/>
            <a:r>
              <a:rPr lang="en-US" sz="1350" b="1" dirty="0"/>
              <a:t>narrowing</a:t>
            </a:r>
            <a:r>
              <a:rPr lang="en-US" sz="1350" dirty="0"/>
              <a:t> of the </a:t>
            </a:r>
            <a:r>
              <a:rPr lang="en-US" sz="1350" dirty="0" err="1"/>
              <a:t>acromiohumeral</a:t>
            </a:r>
            <a:r>
              <a:rPr lang="en-US" sz="1350" dirty="0"/>
              <a:t> gap, superior subluxation of the humeral head in relation to the glenoid, </a:t>
            </a:r>
          </a:p>
          <a:p>
            <a:pPr lvl="3"/>
            <a:r>
              <a:rPr lang="en-US" sz="1350" dirty="0"/>
              <a:t>and </a:t>
            </a:r>
            <a:r>
              <a:rPr lang="en-US" sz="1350" b="1" dirty="0"/>
              <a:t>erosive changes </a:t>
            </a:r>
            <a:r>
              <a:rPr lang="en-US" sz="1350" dirty="0"/>
              <a:t>of the anterior acromion.[70] </a:t>
            </a:r>
          </a:p>
          <a:p>
            <a:pPr lvl="1"/>
            <a:r>
              <a:rPr lang="en-US" sz="1350" b="1" dirty="0"/>
              <a:t>Arthrography, MRI, and ultrasound </a:t>
            </a:r>
            <a:r>
              <a:rPr lang="en-US" sz="1350" dirty="0"/>
              <a:t>may be helpful in diagnosing a full-thickness tear of the rotator cuff in association with stage III disease. </a:t>
            </a:r>
          </a:p>
          <a:p>
            <a:pPr lvl="1"/>
            <a:r>
              <a:rPr lang="en-US" sz="1350" dirty="0"/>
              <a:t>In some cases of chronic large rotator cuff tears, </a:t>
            </a:r>
            <a:r>
              <a:rPr lang="en-US" sz="1350" b="1" dirty="0"/>
              <a:t>proximal migration of the humeral head </a:t>
            </a:r>
            <a:r>
              <a:rPr lang="en-US" sz="1350" dirty="0"/>
              <a:t>leads to a pattern of degenerative arthritis termed </a:t>
            </a:r>
            <a:r>
              <a:rPr lang="en-US" sz="1350" b="1" u="sng" dirty="0"/>
              <a:t>cuff-tear </a:t>
            </a:r>
            <a:r>
              <a:rPr lang="en-US" sz="1350" b="1" u="sng" dirty="0" err="1"/>
              <a:t>arthropathy</a:t>
            </a:r>
            <a:r>
              <a:rPr lang="en-US" sz="1350" dirty="0"/>
              <a:t>.</a:t>
            </a:r>
          </a:p>
        </p:txBody>
      </p:sp>
      <p:sp>
        <p:nvSpPr>
          <p:cNvPr id="2" name="Título 1"/>
          <p:cNvSpPr>
            <a:spLocks noGrp="1"/>
          </p:cNvSpPr>
          <p:nvPr>
            <p:ph type="title"/>
          </p:nvPr>
        </p:nvSpPr>
        <p:spPr>
          <a:xfrm>
            <a:off x="466932" y="406506"/>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5 of 7</a:t>
            </a:r>
          </a:p>
        </p:txBody>
      </p:sp>
    </p:spTree>
    <p:extLst>
      <p:ext uri="{BB962C8B-B14F-4D97-AF65-F5344CB8AC3E}">
        <p14:creationId xmlns:p14="http://schemas.microsoft.com/office/powerpoint/2010/main" val="3557900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spcAft>
                <a:spcPts val="0"/>
              </a:spcAft>
            </a:pPr>
            <a:r>
              <a:rPr lang="en-US" sz="1275" b="1" dirty="0"/>
              <a:t>Treatment</a:t>
            </a:r>
          </a:p>
          <a:p>
            <a:pPr lvl="1">
              <a:spcBef>
                <a:spcPts val="0"/>
              </a:spcBef>
            </a:pPr>
            <a:r>
              <a:rPr lang="en-US" sz="1275" dirty="0"/>
              <a:t>The choice of treatment, and frequently its result, are functions of the stage of the impingement and response to pain. </a:t>
            </a:r>
          </a:p>
          <a:p>
            <a:pPr lvl="2">
              <a:spcBef>
                <a:spcPts val="0"/>
              </a:spcBef>
            </a:pPr>
            <a:r>
              <a:rPr lang="en-US" sz="1275" dirty="0"/>
              <a:t>Stage I</a:t>
            </a:r>
          </a:p>
          <a:p>
            <a:pPr lvl="3">
              <a:spcBef>
                <a:spcPts val="0"/>
              </a:spcBef>
            </a:pPr>
            <a:r>
              <a:rPr lang="en-US" sz="1275" dirty="0"/>
              <a:t>Most patients respond to </a:t>
            </a:r>
            <a:r>
              <a:rPr lang="en-US" sz="1275" b="1" dirty="0"/>
              <a:t>conservative treatment</a:t>
            </a:r>
            <a:r>
              <a:rPr lang="en-US" sz="1275" dirty="0"/>
              <a:t>: rest, anti-inflammatory medication, and physical therapy. </a:t>
            </a:r>
          </a:p>
          <a:p>
            <a:pPr lvl="3">
              <a:spcBef>
                <a:spcPts val="0"/>
              </a:spcBef>
            </a:pPr>
            <a:r>
              <a:rPr lang="en-US" sz="1275" dirty="0"/>
              <a:t>After a period of </a:t>
            </a:r>
            <a:r>
              <a:rPr lang="en-US" sz="1275" dirty="0">
                <a:solidFill>
                  <a:srgbClr val="003FA8"/>
                </a:solidFill>
              </a:rPr>
              <a:t>rest</a:t>
            </a:r>
            <a:r>
              <a:rPr lang="en-US" sz="1275" dirty="0"/>
              <a:t>, a progressive program of </a:t>
            </a:r>
            <a:r>
              <a:rPr lang="en-US" sz="1275" b="1" dirty="0"/>
              <a:t>stretching and strengthening </a:t>
            </a:r>
            <a:r>
              <a:rPr lang="en-US" sz="1275" dirty="0"/>
              <a:t>exercises generally restores the shoulder to normal function. </a:t>
            </a:r>
          </a:p>
          <a:p>
            <a:pPr lvl="3">
              <a:spcBef>
                <a:spcPts val="0"/>
              </a:spcBef>
            </a:pPr>
            <a:r>
              <a:rPr lang="en-US" sz="1275" dirty="0"/>
              <a:t>Use of aspirin and other nonsteroidal anti-inflammatory drugs (</a:t>
            </a:r>
            <a:r>
              <a:rPr lang="en-US" sz="1275" b="1" dirty="0"/>
              <a:t>NSAIDs</a:t>
            </a:r>
            <a:r>
              <a:rPr lang="en-US" sz="1275" dirty="0"/>
              <a:t>) may shorten the symptomatic period. </a:t>
            </a:r>
          </a:p>
          <a:p>
            <a:pPr lvl="3">
              <a:spcBef>
                <a:spcPts val="0"/>
              </a:spcBef>
            </a:pPr>
            <a:r>
              <a:rPr lang="en-US" sz="1275" dirty="0"/>
              <a:t>Modalities such as ultrasound, </a:t>
            </a:r>
            <a:r>
              <a:rPr lang="en-US" sz="1275" dirty="0" err="1"/>
              <a:t>neuroprobe</a:t>
            </a:r>
            <a:r>
              <a:rPr lang="en-US" sz="1275" dirty="0"/>
              <a:t>, and transcutaneous electrical nerve stimulation generally are not helpful. </a:t>
            </a:r>
          </a:p>
          <a:p>
            <a:pPr lvl="3">
              <a:spcBef>
                <a:spcPts val="0"/>
              </a:spcBef>
            </a:pPr>
            <a:r>
              <a:rPr lang="en-US" sz="1275" dirty="0"/>
              <a:t>Patients with stage I and II disease may have a </a:t>
            </a:r>
            <a:r>
              <a:rPr lang="en-US" sz="1275" b="1" dirty="0"/>
              <a:t>dramatic response to local injection of </a:t>
            </a:r>
            <a:r>
              <a:rPr lang="en-US" sz="1275" b="1" dirty="0" err="1"/>
              <a:t>glucocorticosteroids</a:t>
            </a:r>
            <a:r>
              <a:rPr lang="en-US" sz="1275" b="1" dirty="0"/>
              <a:t> and local anesthetic agents</a:t>
            </a:r>
            <a:r>
              <a:rPr lang="en-US" sz="1275" dirty="0"/>
              <a:t>. </a:t>
            </a:r>
          </a:p>
          <a:p>
            <a:pPr lvl="2">
              <a:spcBef>
                <a:spcPts val="0"/>
              </a:spcBef>
            </a:pPr>
            <a:r>
              <a:rPr lang="en-US" sz="1275" dirty="0"/>
              <a:t>Stage II</a:t>
            </a:r>
          </a:p>
          <a:p>
            <a:pPr lvl="3">
              <a:spcBef>
                <a:spcPts val="0"/>
              </a:spcBef>
            </a:pPr>
            <a:r>
              <a:rPr lang="en-US" sz="1275" dirty="0"/>
              <a:t>Conservative treatment initially.</a:t>
            </a:r>
          </a:p>
          <a:p>
            <a:pPr lvl="3">
              <a:spcBef>
                <a:spcPts val="0"/>
              </a:spcBef>
            </a:pPr>
            <a:r>
              <a:rPr lang="en-US" sz="1275" b="1" dirty="0"/>
              <a:t>Inject</a:t>
            </a:r>
            <a:r>
              <a:rPr lang="en-US" sz="1275" dirty="0"/>
              <a:t> (better through a posterior approach) with a combination of 3 mL of 1% lidocaine (Xylocaine), 3 mL of 0.5% bupivacaine, and 20 mg of triamcinolone. </a:t>
            </a:r>
          </a:p>
          <a:p>
            <a:pPr lvl="3">
              <a:spcBef>
                <a:spcPts val="0"/>
              </a:spcBef>
            </a:pPr>
            <a:r>
              <a:rPr lang="en-US" sz="1275" dirty="0"/>
              <a:t>An integrated program of </a:t>
            </a:r>
            <a:r>
              <a:rPr lang="en-US" sz="1275" b="1" dirty="0"/>
              <a:t>occupational and physical therapy:</a:t>
            </a:r>
            <a:endParaRPr lang="en-US" sz="1275" dirty="0"/>
          </a:p>
        </p:txBody>
      </p:sp>
      <p:sp>
        <p:nvSpPr>
          <p:cNvPr id="2" name="Título 1"/>
          <p:cNvSpPr>
            <a:spLocks noGrp="1"/>
          </p:cNvSpPr>
          <p:nvPr>
            <p:ph type="title"/>
          </p:nvPr>
        </p:nvSpPr>
        <p:spPr>
          <a:xfrm>
            <a:off x="466932" y="66071"/>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72351" y="1014414"/>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6 of 7</a:t>
            </a:r>
          </a:p>
        </p:txBody>
      </p:sp>
      <p:sp>
        <p:nvSpPr>
          <p:cNvPr id="5" name="Llamada rectangular 4"/>
          <p:cNvSpPr/>
          <p:nvPr/>
        </p:nvSpPr>
        <p:spPr bwMode="auto">
          <a:xfrm>
            <a:off x="3952955" y="844078"/>
            <a:ext cx="4941393" cy="623248"/>
          </a:xfrm>
          <a:prstGeom prst="wedgeRectCallout">
            <a:avLst>
              <a:gd name="adj1" fmla="val -55545"/>
              <a:gd name="adj2" fmla="val 205890"/>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200" b="1" dirty="0">
                <a:solidFill>
                  <a:srgbClr val="FF0000"/>
                </a:solidFill>
                <a:latin typeface="Arial" charset="0"/>
                <a:ea typeface="ＭＳ Ｐゴシック" charset="0"/>
                <a:cs typeface="Arial" charset="0"/>
              </a:rPr>
              <a:t>It is important not to immobilize the shoulder for any period because contraction of the shoulder capsule and periarticular structures can produce an adhesive capsulitis. </a:t>
            </a:r>
          </a:p>
        </p:txBody>
      </p:sp>
      <p:sp>
        <p:nvSpPr>
          <p:cNvPr id="6" name="Llamada rectangular 5"/>
          <p:cNvSpPr/>
          <p:nvPr/>
        </p:nvSpPr>
        <p:spPr bwMode="auto">
          <a:xfrm>
            <a:off x="5018604" y="3442573"/>
            <a:ext cx="3910864" cy="807913"/>
          </a:xfrm>
          <a:prstGeom prst="wedgeRectCallout">
            <a:avLst>
              <a:gd name="adj1" fmla="val -279"/>
              <a:gd name="adj2" fmla="val 95139"/>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200" b="1" dirty="0">
                <a:solidFill>
                  <a:srgbClr val="FF0000"/>
                </a:solidFill>
                <a:latin typeface="Arial" charset="0"/>
                <a:ea typeface="ＭＳ Ｐゴシック" charset="0"/>
                <a:cs typeface="Arial" charset="0"/>
              </a:rPr>
              <a:t>This injection combines a short-acting anesthetic to help confirm the diagnosis, a longer acting anesthetic for analgesic purposes, and a steroid preparation in a depot form.</a:t>
            </a:r>
          </a:p>
        </p:txBody>
      </p:sp>
    </p:spTree>
    <p:extLst>
      <p:ext uri="{BB962C8B-B14F-4D97-AF65-F5344CB8AC3E}">
        <p14:creationId xmlns:p14="http://schemas.microsoft.com/office/powerpoint/2010/main" val="23707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lvl="4"/>
            <a:r>
              <a:rPr lang="en-US" sz="1350" dirty="0">
                <a:solidFill>
                  <a:srgbClr val="003FA8"/>
                </a:solidFill>
              </a:rPr>
              <a:t>Job modification </a:t>
            </a:r>
          </a:p>
          <a:p>
            <a:pPr lvl="4"/>
            <a:r>
              <a:rPr lang="en-US" sz="1350" dirty="0"/>
              <a:t>Cessation of repetitive overhand activity. </a:t>
            </a:r>
          </a:p>
          <a:p>
            <a:pPr lvl="4"/>
            <a:r>
              <a:rPr lang="en-US" sz="1350" dirty="0"/>
              <a:t>Ice</a:t>
            </a:r>
          </a:p>
          <a:p>
            <a:pPr lvl="4"/>
            <a:r>
              <a:rPr lang="en-US" sz="1350" dirty="0"/>
              <a:t>Passive, active assisted, and active range of motion combined with stretching and mobilization exercises to prevent contracture. </a:t>
            </a:r>
          </a:p>
          <a:p>
            <a:pPr lvl="4"/>
            <a:r>
              <a:rPr lang="en-US" sz="1350" dirty="0"/>
              <a:t>As pain and inflammation subside, isometric or isotonic exercises are used to strengthen the rotator cuff musculature. </a:t>
            </a:r>
          </a:p>
          <a:p>
            <a:pPr lvl="4"/>
            <a:r>
              <a:rPr lang="en-US" sz="1350" dirty="0"/>
              <a:t>Isokinetic training at variable speeds and in variable positions is instituted before returning the patient to full activity. </a:t>
            </a:r>
          </a:p>
          <a:p>
            <a:pPr lvl="3"/>
            <a:r>
              <a:rPr lang="en-US" sz="1350" dirty="0"/>
              <a:t>If refractory (symptoms persist despite adequate conservative management &gt; 6 to 12 months), surgical intervention is warranted.</a:t>
            </a:r>
          </a:p>
          <a:p>
            <a:pPr lvl="2"/>
            <a:r>
              <a:rPr lang="en-US" sz="1350" dirty="0"/>
              <a:t>Stage III</a:t>
            </a:r>
          </a:p>
          <a:p>
            <a:pPr lvl="3"/>
            <a:r>
              <a:rPr lang="en-US" sz="1350" dirty="0"/>
              <a:t>Surgical treatment depends on the patient's age, loss of function, weakness, and pain.</a:t>
            </a:r>
          </a:p>
          <a:p>
            <a:pPr lvl="3"/>
            <a:r>
              <a:rPr lang="en-US" sz="1350" dirty="0">
                <a:solidFill>
                  <a:srgbClr val="003FA8"/>
                </a:solidFill>
              </a:rPr>
              <a:t>Open anterior </a:t>
            </a:r>
            <a:r>
              <a:rPr lang="en-US" sz="1350" dirty="0" err="1">
                <a:solidFill>
                  <a:srgbClr val="003FA8"/>
                </a:solidFill>
              </a:rPr>
              <a:t>acromioplasty</a:t>
            </a:r>
            <a:r>
              <a:rPr lang="en-US" sz="1350" dirty="0">
                <a:solidFill>
                  <a:srgbClr val="003FA8"/>
                </a:solidFill>
              </a:rPr>
              <a:t> </a:t>
            </a:r>
            <a:r>
              <a:rPr lang="en-US" sz="1350" dirty="0"/>
              <a:t>is the procedure of choice</a:t>
            </a:r>
            <a:endParaRPr lang="en-US" sz="1350" dirty="0">
              <a:solidFill>
                <a:srgbClr val="FF0000"/>
              </a:solidFill>
            </a:endParaRPr>
          </a:p>
          <a:p>
            <a:pPr lvl="3"/>
            <a:r>
              <a:rPr lang="en-US" sz="1350" dirty="0">
                <a:solidFill>
                  <a:srgbClr val="003FA8"/>
                </a:solidFill>
              </a:rPr>
              <a:t>Arthroscopic </a:t>
            </a:r>
            <a:r>
              <a:rPr lang="en-US" sz="1350" dirty="0" err="1">
                <a:solidFill>
                  <a:srgbClr val="003FA8"/>
                </a:solidFill>
              </a:rPr>
              <a:t>subacromial</a:t>
            </a:r>
            <a:r>
              <a:rPr lang="en-US" sz="1350" dirty="0">
                <a:solidFill>
                  <a:srgbClr val="003FA8"/>
                </a:solidFill>
              </a:rPr>
              <a:t> decompression </a:t>
            </a:r>
            <a:r>
              <a:rPr lang="en-US" sz="1350" dirty="0"/>
              <a:t>can be done as outpatient surgery; since no deltoid is detached as with the open technique, the procedure facilitates rehabilitation and overall recovery rates.</a:t>
            </a:r>
            <a:endParaRPr lang="en-GB" sz="1350" dirty="0"/>
          </a:p>
        </p:txBody>
      </p:sp>
      <p:sp>
        <p:nvSpPr>
          <p:cNvPr id="2" name="Título 1"/>
          <p:cNvSpPr>
            <a:spLocks noGrp="1"/>
          </p:cNvSpPr>
          <p:nvPr>
            <p:ph type="title"/>
          </p:nvPr>
        </p:nvSpPr>
        <p:spPr>
          <a:xfrm>
            <a:off x="466932" y="60542"/>
            <a:ext cx="6391072" cy="475909"/>
          </a:xfrm>
        </p:spPr>
        <p:txBody>
          <a:bodyPr>
            <a:noAutofit/>
          </a:bodyPr>
          <a:lstStyle/>
          <a:p>
            <a:r>
              <a:rPr lang="en-US" sz="2000" dirty="0"/>
              <a:t>Shoulder Impingement and Rotator Cuff Tendinopathy (</a:t>
            </a:r>
            <a:r>
              <a:rPr lang="en-US" sz="2000" dirty="0">
                <a:solidFill>
                  <a:srgbClr val="FF0000"/>
                </a:solidFill>
              </a:rPr>
              <a:t>1420</a:t>
            </a:r>
            <a:r>
              <a:rPr lang="en-US" sz="2000" dirty="0"/>
              <a:t> words) </a:t>
            </a:r>
            <a:r>
              <a:rPr lang="en-US" sz="2000" dirty="0">
                <a:sym typeface="Wingdings" panose="05000000000000000000" pitchFamily="2" charset="2"/>
              </a:rPr>
              <a:t> trimming + moving + WTKM (</a:t>
            </a:r>
            <a:r>
              <a:rPr lang="en-US" sz="2000" dirty="0">
                <a:solidFill>
                  <a:srgbClr val="00B050"/>
                </a:solidFill>
                <a:sym typeface="Wingdings" panose="05000000000000000000" pitchFamily="2" charset="2"/>
              </a:rPr>
              <a:t>953</a:t>
            </a:r>
            <a:r>
              <a:rPr lang="en-US" sz="2000" dirty="0">
                <a:sym typeface="Wingdings" panose="05000000000000000000" pitchFamily="2" charset="2"/>
              </a:rPr>
              <a:t>)</a:t>
            </a:r>
            <a:endParaRPr lang="en-GB" sz="2000" dirty="0"/>
          </a:p>
        </p:txBody>
      </p:sp>
      <p:sp>
        <p:nvSpPr>
          <p:cNvPr id="4" name="CuadroTexto 3"/>
          <p:cNvSpPr txBox="1"/>
          <p:nvPr/>
        </p:nvSpPr>
        <p:spPr>
          <a:xfrm>
            <a:off x="7381433" y="901122"/>
            <a:ext cx="1479892" cy="369332"/>
          </a:xfrm>
          <a:prstGeom prst="rect">
            <a:avLst/>
          </a:prstGeom>
          <a:noFill/>
        </p:spPr>
        <p:txBody>
          <a:bodyPr wrap="none" rtlCol="0">
            <a:spAutoFit/>
          </a:bodyPr>
          <a:lstStyle/>
          <a:p>
            <a:pPr defTabSz="914378" eaLnBrk="0" fontAlgn="base" hangingPunct="0">
              <a:spcBef>
                <a:spcPct val="50000"/>
              </a:spcBef>
              <a:spcAft>
                <a:spcPct val="0"/>
              </a:spcAft>
            </a:pPr>
            <a:r>
              <a:rPr lang="en-GB" sz="1800" b="1" dirty="0">
                <a:solidFill>
                  <a:srgbClr val="FFFFFF"/>
                </a:solidFill>
                <a:latin typeface="Arial" charset="0"/>
                <a:ea typeface="ＭＳ Ｐゴシック" charset="0"/>
                <a:cs typeface="Arial" charset="0"/>
              </a:rPr>
              <a:t>Zoom 7 of 7</a:t>
            </a:r>
          </a:p>
        </p:txBody>
      </p:sp>
      <p:sp>
        <p:nvSpPr>
          <p:cNvPr id="5" name="Llamada rectangular 4"/>
          <p:cNvSpPr/>
          <p:nvPr/>
        </p:nvSpPr>
        <p:spPr bwMode="auto">
          <a:xfrm>
            <a:off x="282675" y="1225704"/>
            <a:ext cx="1688724" cy="2412199"/>
          </a:xfrm>
          <a:prstGeom prst="wedgeRectCallout">
            <a:avLst>
              <a:gd name="adj1" fmla="val 75277"/>
              <a:gd name="adj2" fmla="val -47140"/>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For patients with a job-related injury, it is crucial to review and modify job mechanics to prevent recurrent episodes that can cause further disability and may precipitate the need for surgery.[71]</a:t>
            </a:r>
          </a:p>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More businesses are becoming aware of the cost savings associated with proper job ergonomics. [71][72]</a:t>
            </a:r>
            <a:endParaRPr lang="es-ES" sz="1050" b="1" dirty="0">
              <a:solidFill>
                <a:srgbClr val="FF0000"/>
              </a:solidFill>
              <a:latin typeface="Arial" charset="0"/>
              <a:ea typeface="ＭＳ Ｐゴシック" charset="0"/>
              <a:cs typeface="Arial" charset="0"/>
            </a:endParaRPr>
          </a:p>
        </p:txBody>
      </p:sp>
      <p:sp>
        <p:nvSpPr>
          <p:cNvPr id="6" name="Llamada rectangular 5"/>
          <p:cNvSpPr/>
          <p:nvPr/>
        </p:nvSpPr>
        <p:spPr bwMode="auto">
          <a:xfrm>
            <a:off x="6285743" y="2585000"/>
            <a:ext cx="2779535" cy="1685077"/>
          </a:xfrm>
          <a:prstGeom prst="wedgeRectCallout">
            <a:avLst>
              <a:gd name="adj1" fmla="val -88684"/>
              <a:gd name="adj2" fmla="val 61077"/>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err="1">
                <a:solidFill>
                  <a:srgbClr val="FF0000"/>
                </a:solidFill>
                <a:latin typeface="Arial" charset="0"/>
                <a:ea typeface="ＭＳ Ｐゴシック" charset="0"/>
                <a:cs typeface="Arial" charset="0"/>
              </a:rPr>
              <a:t>Neer</a:t>
            </a:r>
            <a:r>
              <a:rPr lang="en-US" sz="1050" b="1" dirty="0">
                <a:solidFill>
                  <a:srgbClr val="FF0000"/>
                </a:solidFill>
                <a:latin typeface="Arial" charset="0"/>
                <a:ea typeface="ＭＳ Ｐゴシック" charset="0"/>
                <a:cs typeface="Arial" charset="0"/>
              </a:rPr>
              <a:t>[19] suggests the division of the </a:t>
            </a:r>
            <a:r>
              <a:rPr lang="en-US" sz="1050" b="1" dirty="0" err="1">
                <a:solidFill>
                  <a:srgbClr val="FF0000"/>
                </a:solidFill>
                <a:latin typeface="Arial" charset="0"/>
                <a:ea typeface="ＭＳ Ｐゴシック" charset="0"/>
                <a:cs typeface="Arial" charset="0"/>
              </a:rPr>
              <a:t>coracoacromial</a:t>
            </a:r>
            <a:r>
              <a:rPr lang="en-US" sz="1050" b="1" dirty="0">
                <a:solidFill>
                  <a:srgbClr val="FF0000"/>
                </a:solidFill>
                <a:latin typeface="Arial" charset="0"/>
                <a:ea typeface="ＭＳ Ｐゴシック" charset="0"/>
                <a:cs typeface="Arial" charset="0"/>
              </a:rPr>
              <a:t> ligament and </a:t>
            </a:r>
            <a:r>
              <a:rPr lang="en-US" sz="1050" b="1" dirty="0" err="1">
                <a:solidFill>
                  <a:srgbClr val="FF0000"/>
                </a:solidFill>
                <a:latin typeface="Arial" charset="0"/>
                <a:ea typeface="ＭＳ Ｐゴシック" charset="0"/>
                <a:cs typeface="Arial" charset="0"/>
              </a:rPr>
              <a:t>bursectomy</a:t>
            </a:r>
            <a:r>
              <a:rPr lang="en-US" sz="1050" b="1" dirty="0">
                <a:solidFill>
                  <a:srgbClr val="FF0000"/>
                </a:solidFill>
                <a:latin typeface="Arial" charset="0"/>
                <a:ea typeface="ＭＳ Ｐゴシック" charset="0"/>
                <a:cs typeface="Arial" charset="0"/>
              </a:rPr>
              <a:t> of the </a:t>
            </a:r>
            <a:r>
              <a:rPr lang="en-US" sz="1050" b="1" dirty="0" err="1">
                <a:solidFill>
                  <a:srgbClr val="FF0000"/>
                </a:solidFill>
                <a:latin typeface="Arial" charset="0"/>
                <a:ea typeface="ＭＳ Ｐゴシック" charset="0"/>
                <a:cs typeface="Arial" charset="0"/>
              </a:rPr>
              <a:t>subacromial</a:t>
            </a:r>
            <a:r>
              <a:rPr lang="en-US" sz="1050" b="1" dirty="0">
                <a:solidFill>
                  <a:srgbClr val="FF0000"/>
                </a:solidFill>
                <a:latin typeface="Arial" charset="0"/>
                <a:ea typeface="ＭＳ Ｐゴシック" charset="0"/>
                <a:cs typeface="Arial" charset="0"/>
              </a:rPr>
              <a:t> bursa. Many investigators report high success rates in treating impingement syndrome and rotator cuff tears. [73][74][75][76]. Reported results show good and excellent relief of symptoms in 71% to 87% of patients treated by the open surgical procedure. [77][78][79][80]</a:t>
            </a:r>
          </a:p>
        </p:txBody>
      </p:sp>
      <p:sp>
        <p:nvSpPr>
          <p:cNvPr id="7" name="Llamada rectangular 6"/>
          <p:cNvSpPr/>
          <p:nvPr/>
        </p:nvSpPr>
        <p:spPr bwMode="auto">
          <a:xfrm>
            <a:off x="5941329" y="4148781"/>
            <a:ext cx="3123949" cy="877163"/>
          </a:xfrm>
          <a:prstGeom prst="wedgeRectCallout">
            <a:avLst>
              <a:gd name="adj1" fmla="val -101065"/>
              <a:gd name="adj2" fmla="val -14229"/>
            </a:avLst>
          </a:prstGeom>
          <a:solidFill>
            <a:schemeClr val="bg1"/>
          </a:solidFill>
          <a:ln>
            <a:solidFill>
              <a:schemeClr val="accent1"/>
            </a:solidFill>
          </a:ln>
          <a:effectLst/>
        </p:spPr>
        <p:txBody>
          <a:bodyPr vert="horz" wrap="square" lIns="68580" tIns="34290" rIns="68580" bIns="34290" numCol="1" rtlCol="0" anchor="t" anchorCtr="0" compatLnSpc="1">
            <a:prstTxWarp prst="textNoShape">
              <a:avLst/>
            </a:prstTxWarp>
            <a:spAutoFit/>
          </a:bodyPr>
          <a:lstStyle/>
          <a:p>
            <a:pPr defTabSz="914378" eaLnBrk="0" fontAlgn="base" hangingPunct="0">
              <a:spcBef>
                <a:spcPct val="50000"/>
              </a:spcBef>
              <a:spcAft>
                <a:spcPct val="0"/>
              </a:spcAft>
            </a:pPr>
            <a:r>
              <a:rPr lang="en-US" sz="1050" b="1" dirty="0">
                <a:solidFill>
                  <a:srgbClr val="FF0000"/>
                </a:solidFill>
                <a:latin typeface="Arial" charset="0"/>
                <a:ea typeface="ＭＳ Ｐゴシック" charset="0"/>
                <a:cs typeface="Arial" charset="0"/>
              </a:rPr>
              <a:t>It was developed in 1985 by </a:t>
            </a:r>
            <a:r>
              <a:rPr lang="en-US" sz="1050" b="1" dirty="0" err="1">
                <a:solidFill>
                  <a:srgbClr val="FF0000"/>
                </a:solidFill>
                <a:latin typeface="Arial" charset="0"/>
                <a:ea typeface="ＭＳ Ｐゴシック" charset="0"/>
                <a:cs typeface="Arial" charset="0"/>
              </a:rPr>
              <a:t>Ellman</a:t>
            </a:r>
            <a:r>
              <a:rPr lang="en-US" sz="1050" b="1" dirty="0">
                <a:solidFill>
                  <a:srgbClr val="FF0000"/>
                </a:solidFill>
                <a:latin typeface="Arial" charset="0"/>
                <a:ea typeface="ＭＳ Ｐゴシック" charset="0"/>
                <a:cs typeface="Arial" charset="0"/>
              </a:rPr>
              <a:t>[45]. His initial results [46] and the results of others are comparable to those of open surgical techniques.[47][81] and has become a widely accepted.</a:t>
            </a:r>
          </a:p>
        </p:txBody>
      </p:sp>
    </p:spTree>
    <p:extLst>
      <p:ext uri="{BB962C8B-B14F-4D97-AF65-F5344CB8AC3E}">
        <p14:creationId xmlns:p14="http://schemas.microsoft.com/office/powerpoint/2010/main" val="14271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4356" y="681918"/>
            <a:ext cx="8575287" cy="3506360"/>
          </a:xfrm>
        </p:spPr>
        <p:txBody>
          <a:bodyPr>
            <a:noAutofit/>
          </a:bodyPr>
          <a:lstStyle/>
          <a:p>
            <a:pPr>
              <a:spcAft>
                <a:spcPts val="0"/>
              </a:spcAft>
            </a:pPr>
            <a:r>
              <a:rPr lang="en-US" sz="563" dirty="0"/>
              <a:t>One of the most common </a:t>
            </a:r>
            <a:r>
              <a:rPr lang="en-US" sz="563" dirty="0" err="1"/>
              <a:t>nontraumatic</a:t>
            </a:r>
            <a:r>
              <a:rPr lang="en-US" sz="563" dirty="0"/>
              <a:t> causes of shoulder pain is impingement with rotator cuff tendinopathy. In 1972, </a:t>
            </a:r>
            <a:r>
              <a:rPr lang="en-US" sz="563" dirty="0" err="1"/>
              <a:t>Neer</a:t>
            </a:r>
            <a:r>
              <a:rPr lang="en-US" sz="563" dirty="0"/>
              <a:t>[9] described his results of 100 anatomic shoulder dissections and coined the term impingement syndrome. Impingement may be defined as the encroachment of the acromion, </a:t>
            </a:r>
            <a:r>
              <a:rPr lang="en-US" sz="563" dirty="0" err="1"/>
              <a:t>coracoacromial</a:t>
            </a:r>
            <a:r>
              <a:rPr lang="en-US" sz="563" dirty="0"/>
              <a:t> ligament, coracoid process, or AC joint on the rotator cuff as it passes beneath them during </a:t>
            </a:r>
            <a:r>
              <a:rPr lang="en-US" sz="563" dirty="0" err="1"/>
              <a:t>glenohumeral</a:t>
            </a:r>
            <a:r>
              <a:rPr lang="en-US" sz="563" dirty="0"/>
              <a:t> motion. The function of the posterior rotator cuff is to abduct and externally rotate the </a:t>
            </a:r>
            <a:r>
              <a:rPr lang="en-US" sz="563" dirty="0" err="1"/>
              <a:t>humerus</a:t>
            </a:r>
            <a:r>
              <a:rPr lang="en-US" sz="563" dirty="0"/>
              <a:t>. The cuff with the biceps tendon serves as a humeral head depressor to maintain the head centered within the glenoid fossa as the cuff and deltoid elevate the arm. [58] [59] [60]</a:t>
            </a:r>
          </a:p>
          <a:p>
            <a:pPr>
              <a:spcAft>
                <a:spcPts val="0"/>
              </a:spcAft>
            </a:pPr>
            <a:r>
              <a:rPr lang="en-US" sz="563" dirty="0"/>
              <a:t>Controversy continues, however, as to the exact cause of impingement—whether it is a primary, intrinsic, degenerative event within the tendon with superior migration of the head on arm elevation and secondary impingement on the acromion or a purely mechanical attrition of the tendon with primary impingement against the acromion. The mechanical impingement of the rotator cuff may be influenced by variations in the shape and slope of the acromion. [61] [62] The supraspinatus outlet may become narrowed from proliferative spur formation of the acromion or degenerative changes of the AC joint. These changes, along with intrinsic degenerative changes of the rotator cuff, may lead to rotator cuff tear, but the exact pathogenesis remains controversial. 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563" dirty="0" err="1"/>
              <a:t>coracoacromial</a:t>
            </a:r>
            <a:r>
              <a:rPr lang="en-US" sz="563" dirty="0"/>
              <a:t> arch are caused by the cuff lesions or are a cause of the lesions themselves.</a:t>
            </a:r>
          </a:p>
          <a:p>
            <a:pPr>
              <a:spcAft>
                <a:spcPts val="0"/>
              </a:spcAft>
            </a:pPr>
            <a:r>
              <a:rPr lang="en-US" sz="563" dirty="0" err="1"/>
              <a:t>Neer</a:t>
            </a:r>
            <a:r>
              <a:rPr lang="en-US" sz="563" dirty="0"/>
              <a:t>[9] developed a staging system for description of impingement lesions of the shoulder. A stage I lesion involves edema and hemorrhage of the rotator cuff and is typically found in individuals younger than 25 years who are active in overhead athletics. The condition usually </a:t>
            </a:r>
            <a:r>
              <a:rPr lang="en-US" sz="563" dirty="0" err="1"/>
              <a:t>reponds</a:t>
            </a:r>
            <a:r>
              <a:rPr lang="en-US" sz="563" dirty="0"/>
              <a:t> to conservative treatment of rest, anti-inflammatory medication, and physical therapy. Stage II lesions usually occur in the 30s or 40s and represent the biologic response of fibrosis and thickening of the tendon after repeated episodes of mechanical impingement over time. The lesion also is treated conservatively, as in stage I, but attacks may recur. If symptoms persist despite adequate conservative management for more than 6 to 12 months, surgical intervention is warranted. Stage III lesions involve rotator cuff tears, biceps tendon rupture, and bone changes, and they rarely occur before age 40. Patients may present with pain, weakness, or supraspinatus atrophy, depending on the chronicity of the tear. Surgical treatment depends on the patient's age, loss of function, weakness, and pain.</a:t>
            </a:r>
          </a:p>
          <a:p>
            <a:pPr>
              <a:spcAft>
                <a:spcPts val="0"/>
              </a:spcAft>
            </a:pPr>
            <a:r>
              <a:rPr lang="en-US" sz="563" dirty="0"/>
              <a:t>Patients usually present to the clinician with a complaint of pain that has failed to resolve after a variable period. Pain can be sudden and incapacitating in cases of traumatic cuff tears, or more commonly it manifests as a dull ache in cases of chronic impingement. Pain usually is located over the anterior and lateral aspects of the shoulder and may radiate into the lateral deltoid. The pain may worsen with sleeping on the affected extremity and is exacerbated by overhead activity. Tenderness on palpation may be elicited over the greater tuberosity and long head of the biceps within the bicipital groove, indicating an associated biceps tendinitis. In cases with concomitant degenerative changes of the AC joint, there may be tenderness on palpation over the AC joint as an offending osteophyte impinges on the rotator cuff beneath.</a:t>
            </a:r>
          </a:p>
          <a:p>
            <a:pPr>
              <a:spcAft>
                <a:spcPts val="0"/>
              </a:spcAft>
            </a:pPr>
            <a:r>
              <a:rPr lang="en-US" sz="563" dirty="0"/>
              <a:t>The impingement sign as described by </a:t>
            </a:r>
            <a:r>
              <a:rPr lang="en-US" sz="563" dirty="0" err="1"/>
              <a:t>Neer</a:t>
            </a:r>
            <a:r>
              <a:rPr lang="en-US" sz="563" dirty="0"/>
              <a:t>[9] ( Fig. 40-14 ) is useful in the diagnosis of rotator cuff tendinopathy. The patient often describes a catch as the arm is brought into the overhead position. The patient may be observed to raise the arm by abduction and external rotation to clear the greater tuberosity of the acromion, bypassing the painful area. A typical painful arc usually occurs between 70 degrees and 110 degrees of abduction. </a:t>
            </a:r>
            <a:r>
              <a:rPr lang="en-US" sz="563" dirty="0" err="1"/>
              <a:t>Neer</a:t>
            </a:r>
            <a:r>
              <a:rPr lang="en-US" sz="563" dirty="0"/>
              <a:t>[9] also described an impingement test that involves injection of lidocaine into the </a:t>
            </a:r>
            <a:r>
              <a:rPr lang="en-US" sz="563" dirty="0" err="1"/>
              <a:t>subacromial</a:t>
            </a:r>
            <a:r>
              <a:rPr lang="en-US" sz="563" dirty="0"/>
              <a:t> bursa. Relief of pain is a positive impingement test result and usually indicates rotator cuff origin of the shoulder pain.</a:t>
            </a:r>
          </a:p>
          <a:p>
            <a:pPr>
              <a:spcAft>
                <a:spcPts val="0"/>
              </a:spcAft>
            </a:pPr>
            <a:r>
              <a:rPr lang="en-US" sz="563" dirty="0"/>
              <a:t>Figure 40-14  The impingement sign is elicited by forced forward elevation of the arm. Pain results as the greater tuberosity impinges on the acromion. The examiner's hand prevents scapular rotation. This maneuver may be positive in other periarticular disorders.  (From </a:t>
            </a:r>
            <a:r>
              <a:rPr lang="en-US" sz="563" dirty="0" err="1"/>
              <a:t>Neer</a:t>
            </a:r>
            <a:r>
              <a:rPr lang="en-US" sz="563" dirty="0"/>
              <a:t> CS II: Impingement lesions. Clin </a:t>
            </a:r>
            <a:r>
              <a:rPr lang="en-US" sz="563" dirty="0" err="1"/>
              <a:t>Orthop</a:t>
            </a:r>
            <a:r>
              <a:rPr lang="en-US" sz="563" dirty="0"/>
              <a:t> 173:70, 1983.) </a:t>
            </a:r>
          </a:p>
          <a:p>
            <a:pPr>
              <a:spcAft>
                <a:spcPts val="0"/>
              </a:spcAft>
            </a:pPr>
            <a:r>
              <a:rPr lang="en-US" sz="563" dirty="0"/>
              <a:t>Radiographs in the early stages of cuff tendinopathy may be normal or may reveal a hooked acromion. As the disease progresses, there may be some sclerosis, cyst formation, and sclerosis of the anterior third of the acromion and the greater tuberosity. An anterior acromial traction spur may appear on the undersurface of the acromion lateral to the AC joint and represents contracture of the </a:t>
            </a:r>
            <a:r>
              <a:rPr lang="en-US" sz="563" dirty="0" err="1"/>
              <a:t>coracoacromial</a:t>
            </a:r>
            <a:r>
              <a:rPr lang="en-US" sz="563" dirty="0"/>
              <a:t> ligament. Late radiographic findings include narrowing of the </a:t>
            </a:r>
            <a:r>
              <a:rPr lang="en-US" sz="563" dirty="0" err="1"/>
              <a:t>acromiohumeral</a:t>
            </a:r>
            <a:r>
              <a:rPr lang="en-US" sz="563" dirty="0"/>
              <a:t> gap, superior subluxation of the humeral head in relation to the glenoid, and erosive changes of the anterior acromion.[70] Arthrography, MRI, and ultrasound may be helpful in diagnosing a full-thickness tear of the rotator cuff in association with stage III disease. In some cases of chronic large rotator cuff tears, proximal migration of the humeral head leads to a pattern of degenerative arthritis termed cuff-tear </a:t>
            </a:r>
            <a:r>
              <a:rPr lang="en-US" sz="563" dirty="0" err="1"/>
              <a:t>arthropathy</a:t>
            </a:r>
            <a:r>
              <a:rPr lang="en-US" sz="563" dirty="0"/>
              <a:t>.</a:t>
            </a:r>
          </a:p>
          <a:p>
            <a:pPr>
              <a:spcAft>
                <a:spcPts val="0"/>
              </a:spcAft>
            </a:pPr>
            <a:r>
              <a:rPr lang="en-US" sz="563" dirty="0"/>
              <a:t>The choice of treatment and frequently its result are functions of the stage of the impingement and response to pain. In stage I disease, in which there is little mechanical impingement, most patients respond to rest. It is important not to immobilize the shoulder for any period because contraction of the shoulder capsule and periarticular structures can produce an adhesive capsulitis. After a period of rest, a progressive program of stretching and strengthening exercises generally restores the shoulder to normal function. Use of aspirin and other nonsteroidal anti-inflammatory drugs (NSAIDs) may shorten the symptomatic period. Modalities such as ultrasound, </a:t>
            </a:r>
            <a:r>
              <a:rPr lang="en-US" sz="563" dirty="0" err="1"/>
              <a:t>neuroprobe</a:t>
            </a:r>
            <a:r>
              <a:rPr lang="en-US" sz="563" dirty="0"/>
              <a:t>, and transcutaneous electrical nerve stimulation generally are not helpful. Patients with stage I and II disease may have a dramatic response to local injection of </a:t>
            </a:r>
            <a:r>
              <a:rPr lang="en-US" sz="563" dirty="0" err="1"/>
              <a:t>glucocorticosteroids</a:t>
            </a:r>
            <a:r>
              <a:rPr lang="en-US" sz="563" dirty="0"/>
              <a:t> and local anesthetic agents. For stage II disease in which there is fibrosis and thickening anteriorly, it is frequently better to inject through a posterior approach. We prefer a combination of 3 mL of 1% lidocaine (Xylocaine), 3 mL of 0.5% bupivacaine, and 20 mg of triamcinolone. This injection combines a short-acting anesthetic to help confirm the diagnosis, a longer acting anesthetic for analgesic purposes, and a steroid preparation in a depot form.</a:t>
            </a:r>
          </a:p>
          <a:p>
            <a:pPr>
              <a:spcAft>
                <a:spcPts val="0"/>
              </a:spcAft>
            </a:pPr>
            <a:r>
              <a:rPr lang="en-US" sz="563" dirty="0"/>
              <a:t>An integrated program of occupational and physical therapy often precludes the need for surgery in patients with stage II disease. Job modification for individuals with impingement syndrome caused by overuse may alleviate symptoms. More businesses are becoming aware of the cost savings associated with proper job ergonomics. [71] [72]</a:t>
            </a:r>
          </a:p>
          <a:p>
            <a:pPr>
              <a:spcAft>
                <a:spcPts val="0"/>
              </a:spcAft>
            </a:pPr>
            <a:r>
              <a:rPr lang="en-US" sz="563" dirty="0"/>
              <a:t>The initial rehabilitation in stage II impingement is the cessation of repetitive overhand activity. Ice, NSAIDs, and local injections also may be beneficial. Initial physical therapy includes passive, active assisted, and active range of motion combined with stretching and mobilization exercises to prevent contracture. As pain and inflammation subside, isometric or isotonic exercises are used to strengthen the rotator cuff musculature. Isokinetic training at variable speeds and in variable positions is instituted before returning the patient to full activity. For patients with a job-related injury, it is crucial to review and modify job mechanics to prevent recurrent episodes that can cause further disability and may precipitate the need for surgery.[71]</a:t>
            </a:r>
          </a:p>
          <a:p>
            <a:pPr>
              <a:spcAft>
                <a:spcPts val="0"/>
              </a:spcAft>
            </a:pPr>
            <a:r>
              <a:rPr lang="en-US" sz="563" dirty="0" err="1"/>
              <a:t>Neer</a:t>
            </a:r>
            <a:r>
              <a:rPr lang="en-US" sz="563" dirty="0"/>
              <a:t>[19] suggested that a patient with refractory stage II disease may respond to division of the </a:t>
            </a:r>
            <a:r>
              <a:rPr lang="en-US" sz="563" dirty="0" err="1"/>
              <a:t>coracoacromial</a:t>
            </a:r>
            <a:r>
              <a:rPr lang="en-US" sz="563" dirty="0"/>
              <a:t> ligament and </a:t>
            </a:r>
            <a:r>
              <a:rPr lang="en-US" sz="563" dirty="0" err="1"/>
              <a:t>bursectomy</a:t>
            </a:r>
            <a:r>
              <a:rPr lang="en-US" sz="563" dirty="0"/>
              <a:t> of the </a:t>
            </a:r>
            <a:r>
              <a:rPr lang="en-US" sz="563" dirty="0" err="1"/>
              <a:t>subacromial</a:t>
            </a:r>
            <a:r>
              <a:rPr lang="en-US" sz="563" dirty="0"/>
              <a:t> bursa. </a:t>
            </a:r>
            <a:r>
              <a:rPr lang="en-US" sz="563" dirty="0" err="1"/>
              <a:t>Neer's</a:t>
            </a:r>
            <a:r>
              <a:rPr lang="en-US" sz="563" dirty="0"/>
              <a:t> description of open anterior </a:t>
            </a:r>
            <a:r>
              <a:rPr lang="en-US" sz="563" dirty="0" err="1"/>
              <a:t>acromioplasty</a:t>
            </a:r>
            <a:r>
              <a:rPr lang="en-US" sz="563" dirty="0"/>
              <a:t> has become accepted as the procedure of choice for stage II and III impingement lesions, with many investigators reporting high success rates in treating impingement syndrome and rotator cuff tears. [73] [74] [75] [76] Reported results show good and excellent relief of symptoms in 71% to 87% of patients treated by the open surgical procedure. [77] [78] [79] [80]</a:t>
            </a:r>
          </a:p>
          <a:p>
            <a:pPr>
              <a:spcAft>
                <a:spcPts val="0"/>
              </a:spcAft>
            </a:pPr>
            <a:r>
              <a:rPr lang="en-US" sz="563" dirty="0"/>
              <a:t>In 1985, </a:t>
            </a:r>
            <a:r>
              <a:rPr lang="en-US" sz="563" dirty="0" err="1"/>
              <a:t>Ellman</a:t>
            </a:r>
            <a:r>
              <a:rPr lang="en-US" sz="563" dirty="0"/>
              <a:t>[45] described the technique of arthroscopic </a:t>
            </a:r>
            <a:r>
              <a:rPr lang="en-US" sz="563" dirty="0" err="1"/>
              <a:t>subacromial</a:t>
            </a:r>
            <a:r>
              <a:rPr lang="en-US" sz="563" dirty="0"/>
              <a:t> decompression. His initial results[46] and the results of others are comparable to those of open surgical techniques. [47] [81] Arthroscopic </a:t>
            </a:r>
            <a:r>
              <a:rPr lang="en-US" sz="563" dirty="0" err="1"/>
              <a:t>subacromial</a:t>
            </a:r>
            <a:r>
              <a:rPr lang="en-US" sz="563" dirty="0"/>
              <a:t> decompression has become a widely accepted treatment for refractory stage II and III impingement lesions. The procedure can be done as outpatient surgery, and because no deltoid is detached as with the open technique, the procedure facilitates rehabilitation and overall recovery rates.</a:t>
            </a:r>
            <a:endParaRPr lang="en-GB" sz="563" dirty="0"/>
          </a:p>
        </p:txBody>
      </p:sp>
      <p:sp>
        <p:nvSpPr>
          <p:cNvPr id="2" name="Título 1"/>
          <p:cNvSpPr>
            <a:spLocks noGrp="1"/>
          </p:cNvSpPr>
          <p:nvPr>
            <p:ph type="title"/>
          </p:nvPr>
        </p:nvSpPr>
        <p:spPr>
          <a:xfrm>
            <a:off x="466932" y="103766"/>
            <a:ext cx="6391072" cy="475909"/>
          </a:xfrm>
        </p:spPr>
        <p:txBody>
          <a:bodyPr>
            <a:noAutofit/>
          </a:bodyPr>
          <a:lstStyle/>
          <a:p>
            <a:r>
              <a:rPr lang="en-US" sz="2000" dirty="0"/>
              <a:t>Shoulder Impingement and Rotator Cuff Tendinopathy (1400 words in 12 paragraphs)</a:t>
            </a:r>
            <a:endParaRPr lang="en-GB" sz="2000" dirty="0"/>
          </a:p>
        </p:txBody>
      </p:sp>
    </p:spTree>
    <p:extLst>
      <p:ext uri="{BB962C8B-B14F-4D97-AF65-F5344CB8AC3E}">
        <p14:creationId xmlns:p14="http://schemas.microsoft.com/office/powerpoint/2010/main" val="110043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204538" y="1155702"/>
            <a:ext cx="4427621" cy="3506360"/>
          </a:xfrm>
        </p:spPr>
        <p:txBody>
          <a:bodyPr>
            <a:noAutofit/>
          </a:bodyPr>
          <a:lstStyle/>
          <a:p>
            <a:pPr>
              <a:spcAft>
                <a:spcPts val="0"/>
              </a:spcAft>
            </a:pPr>
            <a:r>
              <a:rPr lang="en-US" sz="600" b="1" dirty="0"/>
              <a:t>What’s shoulder impingement?</a:t>
            </a:r>
            <a:endParaRPr lang="es-ES" sz="600" b="1" dirty="0"/>
          </a:p>
          <a:p>
            <a:pPr>
              <a:spcAft>
                <a:spcPts val="0"/>
              </a:spcAft>
            </a:pPr>
            <a:r>
              <a:rPr lang="en-US" sz="600" dirty="0"/>
              <a:t>The encroachment of the acromion, </a:t>
            </a:r>
            <a:r>
              <a:rPr lang="en-US" sz="600" dirty="0" err="1"/>
              <a:t>coracoacromial</a:t>
            </a:r>
            <a:r>
              <a:rPr lang="en-US" sz="600" dirty="0"/>
              <a:t> ligament, coracoid process, or AC joint on the rotator cuff as it passes beneath them during </a:t>
            </a:r>
            <a:r>
              <a:rPr lang="en-US" sz="600" dirty="0" err="1"/>
              <a:t>glenohumeral</a:t>
            </a:r>
            <a:r>
              <a:rPr lang="en-US" sz="600" dirty="0"/>
              <a:t> motion. </a:t>
            </a:r>
            <a:endParaRPr lang="es-ES" sz="600" dirty="0"/>
          </a:p>
          <a:p>
            <a:pPr>
              <a:spcAft>
                <a:spcPts val="0"/>
              </a:spcAft>
            </a:pPr>
            <a:r>
              <a:rPr lang="en-US" sz="600" dirty="0"/>
              <a:t>One of the most common </a:t>
            </a:r>
            <a:r>
              <a:rPr lang="en-US" sz="600" dirty="0" err="1"/>
              <a:t>nontraumatic</a:t>
            </a:r>
            <a:r>
              <a:rPr lang="en-US" sz="600" dirty="0"/>
              <a:t> causes of shoulder pain. </a:t>
            </a:r>
            <a:endParaRPr lang="es-ES" sz="600" dirty="0"/>
          </a:p>
          <a:p>
            <a:pPr>
              <a:spcAft>
                <a:spcPts val="0"/>
              </a:spcAft>
            </a:pPr>
            <a:endParaRPr lang="en-US" sz="600" b="1" dirty="0"/>
          </a:p>
          <a:p>
            <a:pPr>
              <a:spcAft>
                <a:spcPts val="0"/>
              </a:spcAft>
            </a:pPr>
            <a:r>
              <a:rPr lang="en-US" sz="600" b="1" dirty="0"/>
              <a:t>What’s the function of the rotator cuff?</a:t>
            </a:r>
            <a:endParaRPr lang="es-ES" sz="600" b="1" dirty="0"/>
          </a:p>
          <a:p>
            <a:pPr>
              <a:spcAft>
                <a:spcPts val="0"/>
              </a:spcAft>
            </a:pPr>
            <a:r>
              <a:rPr lang="en-US" sz="600" dirty="0"/>
              <a:t>The function of the posterior rotator cuff is to abduct and externally rotate the </a:t>
            </a:r>
            <a:r>
              <a:rPr lang="en-US" sz="600" dirty="0" err="1"/>
              <a:t>humerus</a:t>
            </a:r>
            <a:r>
              <a:rPr lang="en-US" sz="600" dirty="0"/>
              <a:t>. </a:t>
            </a:r>
            <a:endParaRPr lang="es-ES" sz="600" dirty="0"/>
          </a:p>
          <a:p>
            <a:pPr>
              <a:spcAft>
                <a:spcPts val="0"/>
              </a:spcAft>
            </a:pPr>
            <a:r>
              <a:rPr lang="en-US" sz="600" dirty="0"/>
              <a:t>The cuff with the biceps tendon serves as a humeral head depressor to maintain the head centered within the glenoid fossa as the cuff and deltoid elevate the arm. [58] [59] [60]</a:t>
            </a:r>
            <a:endParaRPr lang="es-ES" sz="600" dirty="0"/>
          </a:p>
          <a:p>
            <a:pPr>
              <a:spcAft>
                <a:spcPts val="0"/>
              </a:spcAft>
            </a:pPr>
            <a:endParaRPr lang="en-US" sz="600" b="1" dirty="0"/>
          </a:p>
          <a:p>
            <a:pPr>
              <a:spcAft>
                <a:spcPts val="0"/>
              </a:spcAft>
            </a:pPr>
            <a:r>
              <a:rPr lang="en-US" sz="600" b="1" dirty="0"/>
              <a:t>What’s the cause of impingement?</a:t>
            </a:r>
            <a:endParaRPr lang="es-ES" sz="600" b="1" dirty="0"/>
          </a:p>
          <a:p>
            <a:pPr>
              <a:spcAft>
                <a:spcPts val="0"/>
              </a:spcAft>
            </a:pPr>
            <a:r>
              <a:rPr lang="en-US" sz="600" dirty="0"/>
              <a:t>It remains controversial.</a:t>
            </a:r>
            <a:endParaRPr lang="es-ES" sz="600" dirty="0"/>
          </a:p>
          <a:p>
            <a:pPr>
              <a:spcAft>
                <a:spcPts val="0"/>
              </a:spcAft>
            </a:pPr>
            <a:r>
              <a:rPr lang="en-US" sz="600" dirty="0"/>
              <a:t>It may be </a:t>
            </a:r>
            <a:endParaRPr lang="es-ES" sz="600" dirty="0"/>
          </a:p>
          <a:p>
            <a:pPr lvl="1">
              <a:spcBef>
                <a:spcPts val="0"/>
              </a:spcBef>
            </a:pPr>
            <a:r>
              <a:rPr lang="en-US" sz="400" dirty="0"/>
              <a:t>a primary, intrinsic, degenerative event within the tendon with superior migration of the head on arm elevation and secondary impingement on the acromion</a:t>
            </a:r>
            <a:endParaRPr lang="es-ES" sz="400" dirty="0"/>
          </a:p>
          <a:p>
            <a:pPr lvl="1">
              <a:spcBef>
                <a:spcPts val="0"/>
              </a:spcBef>
            </a:pPr>
            <a:r>
              <a:rPr lang="en-US" sz="400" dirty="0"/>
              <a:t>or a purely mechanical attrition of the tendon with primary impingement against the acromion. </a:t>
            </a:r>
            <a:endParaRPr lang="es-ES" sz="400" dirty="0"/>
          </a:p>
          <a:p>
            <a:pPr>
              <a:spcAft>
                <a:spcPts val="0"/>
              </a:spcAft>
            </a:pPr>
            <a:r>
              <a:rPr lang="en-US" sz="600" dirty="0"/>
              <a:t>The mechanical impingement of the rotator cuff may be influenced by </a:t>
            </a:r>
            <a:endParaRPr lang="es-ES" sz="600" dirty="0"/>
          </a:p>
          <a:p>
            <a:pPr lvl="1">
              <a:spcBef>
                <a:spcPts val="0"/>
              </a:spcBef>
            </a:pPr>
            <a:r>
              <a:rPr lang="en-US" sz="400" dirty="0"/>
              <a:t>Variations in the shape and slope of the acromion. [61] [62] </a:t>
            </a:r>
            <a:endParaRPr lang="es-ES" sz="400" dirty="0"/>
          </a:p>
          <a:p>
            <a:pPr lvl="1">
              <a:spcBef>
                <a:spcPts val="0"/>
              </a:spcBef>
            </a:pPr>
            <a:r>
              <a:rPr lang="en-US" sz="400" dirty="0"/>
              <a:t>Narrowing of the supraspinatus outlet from proliferative spur formation of the acromion or degenerative changes of the AC joint</a:t>
            </a:r>
            <a:endParaRPr lang="es-ES" sz="400" dirty="0"/>
          </a:p>
          <a:p>
            <a:pPr lvl="1">
              <a:spcBef>
                <a:spcPts val="0"/>
              </a:spcBef>
            </a:pPr>
            <a:r>
              <a:rPr lang="en-US" sz="400" dirty="0"/>
              <a:t>Intrinsic degenerative changes of the rotator cuff</a:t>
            </a:r>
            <a:endParaRPr lang="es-ES" sz="400" dirty="0"/>
          </a:p>
          <a:p>
            <a:pPr>
              <a:spcAft>
                <a:spcPts val="0"/>
              </a:spcAft>
            </a:pPr>
            <a:endParaRPr lang="en-US" sz="600" b="1" dirty="0"/>
          </a:p>
          <a:p>
            <a:pPr>
              <a:spcAft>
                <a:spcPts val="0"/>
              </a:spcAft>
            </a:pPr>
            <a:r>
              <a:rPr lang="en-US" sz="600" b="1" dirty="0"/>
              <a:t>Stages of impingement lesions of the shoulder (by </a:t>
            </a:r>
            <a:r>
              <a:rPr lang="en-US" sz="600" b="1" dirty="0" err="1"/>
              <a:t>Neer</a:t>
            </a:r>
            <a:r>
              <a:rPr lang="en-US" sz="600" b="1" dirty="0"/>
              <a:t>[9])</a:t>
            </a:r>
            <a:endParaRPr lang="es-ES" sz="600" b="1" dirty="0"/>
          </a:p>
          <a:p>
            <a:pPr>
              <a:spcAft>
                <a:spcPts val="0"/>
              </a:spcAft>
            </a:pPr>
            <a:r>
              <a:rPr lang="en-US" sz="600" dirty="0"/>
              <a:t>Stage I: </a:t>
            </a:r>
            <a:endParaRPr lang="es-ES" sz="600" dirty="0"/>
          </a:p>
          <a:p>
            <a:pPr lvl="1">
              <a:spcBef>
                <a:spcPts val="0"/>
              </a:spcBef>
            </a:pPr>
            <a:r>
              <a:rPr lang="en-US" sz="400" dirty="0"/>
              <a:t>Edema and hemorrhage of the rotator cuff.</a:t>
            </a:r>
            <a:endParaRPr lang="es-ES" sz="400" dirty="0"/>
          </a:p>
          <a:p>
            <a:pPr lvl="1">
              <a:spcBef>
                <a:spcPts val="0"/>
              </a:spcBef>
            </a:pPr>
            <a:r>
              <a:rPr lang="en-US" sz="400" dirty="0"/>
              <a:t>Typically found in individuals younger than 25 years who are active in overhead athletics. </a:t>
            </a:r>
            <a:endParaRPr lang="es-ES" sz="400" dirty="0"/>
          </a:p>
          <a:p>
            <a:pPr lvl="1">
              <a:spcBef>
                <a:spcPts val="0"/>
              </a:spcBef>
            </a:pPr>
            <a:r>
              <a:rPr lang="en-US" sz="400" dirty="0"/>
              <a:t>No function limitation</a:t>
            </a:r>
            <a:endParaRPr lang="es-ES" sz="400" dirty="0"/>
          </a:p>
          <a:p>
            <a:pPr>
              <a:spcAft>
                <a:spcPts val="0"/>
              </a:spcAft>
            </a:pPr>
            <a:r>
              <a:rPr lang="en-US" sz="600" dirty="0"/>
              <a:t>Stage II: </a:t>
            </a:r>
            <a:endParaRPr lang="es-ES" sz="600" dirty="0"/>
          </a:p>
          <a:p>
            <a:pPr lvl="1">
              <a:spcBef>
                <a:spcPts val="0"/>
              </a:spcBef>
            </a:pPr>
            <a:r>
              <a:rPr lang="en-US" sz="400" dirty="0"/>
              <a:t>Fibrosis and thickening of the tendon.</a:t>
            </a:r>
            <a:endParaRPr lang="es-ES" sz="400" dirty="0"/>
          </a:p>
          <a:p>
            <a:pPr lvl="1">
              <a:spcBef>
                <a:spcPts val="0"/>
              </a:spcBef>
            </a:pPr>
            <a:r>
              <a:rPr lang="en-US" sz="400" dirty="0"/>
              <a:t>Usually in the 30s or 40s</a:t>
            </a:r>
            <a:endParaRPr lang="es-ES" sz="400" dirty="0"/>
          </a:p>
          <a:p>
            <a:pPr>
              <a:spcAft>
                <a:spcPts val="0"/>
              </a:spcAft>
            </a:pPr>
            <a:r>
              <a:rPr lang="en-US" sz="600" dirty="0"/>
              <a:t>Stage III: </a:t>
            </a:r>
            <a:endParaRPr lang="es-ES" sz="600" dirty="0"/>
          </a:p>
          <a:p>
            <a:pPr lvl="1">
              <a:spcBef>
                <a:spcPts val="0"/>
              </a:spcBef>
            </a:pPr>
            <a:r>
              <a:rPr lang="en-US" sz="400" dirty="0"/>
              <a:t>Rotator cuff tears, biceps tendon rupture, and bone changes</a:t>
            </a:r>
            <a:endParaRPr lang="es-ES" sz="400" dirty="0"/>
          </a:p>
          <a:p>
            <a:pPr lvl="1">
              <a:spcBef>
                <a:spcPts val="0"/>
              </a:spcBef>
            </a:pPr>
            <a:r>
              <a:rPr lang="en-US" sz="400" dirty="0"/>
              <a:t>Rarely seen before age 40. </a:t>
            </a:r>
            <a:endParaRPr lang="es-ES" sz="400" dirty="0"/>
          </a:p>
          <a:p>
            <a:pPr>
              <a:spcAft>
                <a:spcPts val="0"/>
              </a:spcAft>
            </a:pPr>
            <a:endParaRPr lang="en-US" sz="600" b="1" dirty="0"/>
          </a:p>
          <a:p>
            <a:pPr>
              <a:spcAft>
                <a:spcPts val="0"/>
              </a:spcAft>
            </a:pPr>
            <a:r>
              <a:rPr lang="en-US" sz="600" b="1" dirty="0"/>
              <a:t>Symptoms &amp; signs</a:t>
            </a:r>
            <a:endParaRPr lang="es-ES" sz="600" b="1" dirty="0"/>
          </a:p>
          <a:p>
            <a:pPr>
              <a:spcAft>
                <a:spcPts val="0"/>
              </a:spcAft>
            </a:pPr>
            <a:r>
              <a:rPr lang="en-US" sz="600" dirty="0"/>
              <a:t>Patients may present with pain, weakness, or supraspinatus atrophy, depending on the chronicity of the tear. </a:t>
            </a:r>
            <a:endParaRPr lang="es-ES" sz="600" dirty="0"/>
          </a:p>
          <a:p>
            <a:pPr>
              <a:spcAft>
                <a:spcPts val="0"/>
              </a:spcAft>
            </a:pPr>
            <a:r>
              <a:rPr lang="en-US" sz="600" dirty="0"/>
              <a:t>Pain </a:t>
            </a:r>
            <a:endParaRPr lang="es-ES" sz="600" dirty="0"/>
          </a:p>
          <a:p>
            <a:pPr lvl="1">
              <a:spcBef>
                <a:spcPts val="0"/>
              </a:spcBef>
            </a:pPr>
            <a:r>
              <a:rPr lang="en-US" sz="400" dirty="0"/>
              <a:t>It can be sudden and incapacitating in cases of traumatic cuff tears</a:t>
            </a:r>
            <a:endParaRPr lang="es-ES" sz="400" dirty="0"/>
          </a:p>
          <a:p>
            <a:pPr lvl="1">
              <a:spcBef>
                <a:spcPts val="0"/>
              </a:spcBef>
            </a:pPr>
            <a:r>
              <a:rPr lang="en-US" sz="400" dirty="0"/>
              <a:t>More commonly it manifests as a dull ache. </a:t>
            </a:r>
            <a:endParaRPr lang="es-ES" sz="400" dirty="0"/>
          </a:p>
          <a:p>
            <a:pPr lvl="1">
              <a:spcBef>
                <a:spcPts val="0"/>
              </a:spcBef>
            </a:pPr>
            <a:r>
              <a:rPr lang="en-US" sz="400" dirty="0"/>
              <a:t>Usually located over the anterior and lateral aspects of the shoulder and may radiate into the lateral deltoid. </a:t>
            </a:r>
            <a:endParaRPr lang="es-ES" sz="400" dirty="0"/>
          </a:p>
          <a:p>
            <a:pPr lvl="1">
              <a:spcBef>
                <a:spcPts val="0"/>
              </a:spcBef>
            </a:pPr>
            <a:r>
              <a:rPr lang="en-US" sz="400" dirty="0"/>
              <a:t>It may worsen with sleeping on the affected extremity</a:t>
            </a:r>
            <a:endParaRPr lang="es-ES" sz="400" dirty="0"/>
          </a:p>
          <a:p>
            <a:pPr lvl="1">
              <a:spcBef>
                <a:spcPts val="0"/>
              </a:spcBef>
            </a:pPr>
            <a:r>
              <a:rPr lang="en-US" sz="400" dirty="0"/>
              <a:t>It is exacerbated by overhead activity. </a:t>
            </a:r>
            <a:endParaRPr lang="es-ES" sz="400" dirty="0"/>
          </a:p>
          <a:p>
            <a:pPr>
              <a:spcAft>
                <a:spcPts val="0"/>
              </a:spcAft>
            </a:pPr>
            <a:r>
              <a:rPr lang="en-US" sz="600" dirty="0"/>
              <a:t>Tenderness on palpation </a:t>
            </a:r>
            <a:endParaRPr lang="es-ES" sz="600" dirty="0"/>
          </a:p>
          <a:p>
            <a:pPr lvl="1">
              <a:spcBef>
                <a:spcPts val="0"/>
              </a:spcBef>
            </a:pPr>
            <a:r>
              <a:rPr lang="en-US" sz="400" dirty="0"/>
              <a:t>It may be elicited over the greater tuberosity and long head of the biceps within the bicipital groove, indicating an associated biceps tendinitis. </a:t>
            </a:r>
            <a:endParaRPr lang="es-ES" sz="400" dirty="0"/>
          </a:p>
          <a:p>
            <a:pPr lvl="1">
              <a:spcBef>
                <a:spcPts val="0"/>
              </a:spcBef>
            </a:pPr>
            <a:r>
              <a:rPr lang="en-US" sz="400" dirty="0"/>
              <a:t>In cases with concomitant degenerative changes of the AC joint, there may be tenderness on palpation over the AC joint as an offending osteophyte impinges on the rotator cuff beneath.</a:t>
            </a:r>
            <a:endParaRPr lang="es-ES" sz="400" dirty="0"/>
          </a:p>
          <a:p>
            <a:pPr marL="0" indent="0">
              <a:spcAft>
                <a:spcPts val="0"/>
              </a:spcAft>
              <a:buNone/>
            </a:pPr>
            <a:endParaRPr lang="en-GB" sz="600" dirty="0"/>
          </a:p>
        </p:txBody>
      </p:sp>
      <p:sp>
        <p:nvSpPr>
          <p:cNvPr id="2" name="Título 1"/>
          <p:cNvSpPr>
            <a:spLocks noGrp="1"/>
          </p:cNvSpPr>
          <p:nvPr>
            <p:ph type="title"/>
          </p:nvPr>
        </p:nvSpPr>
        <p:spPr>
          <a:xfrm>
            <a:off x="466928" y="115797"/>
            <a:ext cx="6391072" cy="475909"/>
          </a:xfrm>
        </p:spPr>
        <p:txBody>
          <a:bodyPr>
            <a:noAutofit/>
          </a:bodyPr>
          <a:lstStyle/>
          <a:p>
            <a:r>
              <a:rPr lang="en-US" sz="2000" dirty="0"/>
              <a:t>Shoulder Impingement and Rotator Cuff Tendinopathy (…to 953 words in 7 subheadings)</a:t>
            </a:r>
            <a:endParaRPr lang="en-GB" sz="2000" dirty="0"/>
          </a:p>
        </p:txBody>
      </p:sp>
      <p:sp>
        <p:nvSpPr>
          <p:cNvPr id="5" name="Marcador de contenido 4"/>
          <p:cNvSpPr>
            <a:spLocks noGrp="1"/>
          </p:cNvSpPr>
          <p:nvPr>
            <p:ph idx="10"/>
          </p:nvPr>
        </p:nvSpPr>
        <p:spPr>
          <a:xfrm>
            <a:off x="4632158" y="493966"/>
            <a:ext cx="4165227" cy="3506360"/>
          </a:xfrm>
          <a:prstGeom prst="rect">
            <a:avLst/>
          </a:prstGeom>
          <a:solidFill>
            <a:schemeClr val="bg1"/>
          </a:solidFill>
        </p:spPr>
        <p:txBody>
          <a:bodyPr>
            <a:noAutofit/>
          </a:bodyPr>
          <a:lstStyle/>
          <a:p>
            <a:pPr>
              <a:spcAft>
                <a:spcPts val="0"/>
              </a:spcAft>
            </a:pPr>
            <a:r>
              <a:rPr lang="en-US" sz="600" dirty="0"/>
              <a:t>The impingement sign </a:t>
            </a:r>
            <a:endParaRPr lang="es-ES" sz="600" dirty="0"/>
          </a:p>
          <a:p>
            <a:pPr lvl="1">
              <a:lnSpc>
                <a:spcPct val="120000"/>
              </a:lnSpc>
              <a:spcBef>
                <a:spcPts val="0"/>
              </a:spcBef>
            </a:pPr>
            <a:r>
              <a:rPr lang="en-US" sz="400" dirty="0"/>
              <a:t>It was described by </a:t>
            </a:r>
            <a:r>
              <a:rPr lang="en-US" sz="400" dirty="0" err="1"/>
              <a:t>Neer</a:t>
            </a:r>
            <a:r>
              <a:rPr lang="en-US" sz="400" dirty="0"/>
              <a:t>[9] (Fig. 40-14 ) and it is useful in the diagnosis of rotator cuff tendinopathy. </a:t>
            </a:r>
            <a:endParaRPr lang="es-ES" sz="400" dirty="0"/>
          </a:p>
          <a:p>
            <a:pPr lvl="1">
              <a:lnSpc>
                <a:spcPct val="120000"/>
              </a:lnSpc>
              <a:spcBef>
                <a:spcPts val="0"/>
              </a:spcBef>
            </a:pPr>
            <a:r>
              <a:rPr lang="en-US" sz="400" dirty="0"/>
              <a:t>The patient often describes a catch as the arm is brought into the overhead position. </a:t>
            </a:r>
            <a:endParaRPr lang="es-ES" sz="400" dirty="0"/>
          </a:p>
          <a:p>
            <a:pPr lvl="1">
              <a:lnSpc>
                <a:spcPct val="120000"/>
              </a:lnSpc>
              <a:spcBef>
                <a:spcPts val="0"/>
              </a:spcBef>
            </a:pPr>
            <a:r>
              <a:rPr lang="en-US" sz="400" dirty="0"/>
              <a:t>The patient may be observed to raise the arm by abduction and external rotation to clear the greater tuberosity of the acromion, bypassing the painful area. </a:t>
            </a:r>
            <a:endParaRPr lang="es-ES" sz="400" dirty="0"/>
          </a:p>
          <a:p>
            <a:pPr lvl="1">
              <a:lnSpc>
                <a:spcPct val="120000"/>
              </a:lnSpc>
              <a:spcBef>
                <a:spcPts val="0"/>
              </a:spcBef>
            </a:pPr>
            <a:r>
              <a:rPr lang="en-US" sz="400" dirty="0"/>
              <a:t>A typical painful arc usually occurs between 70 degrees and 110 degrees of abduction. </a:t>
            </a:r>
            <a:endParaRPr lang="es-ES" sz="400" dirty="0"/>
          </a:p>
          <a:p>
            <a:pPr lvl="1">
              <a:lnSpc>
                <a:spcPct val="120000"/>
              </a:lnSpc>
              <a:spcBef>
                <a:spcPts val="0"/>
              </a:spcBef>
            </a:pPr>
            <a:r>
              <a:rPr lang="en-US" sz="400" dirty="0" err="1"/>
              <a:t>Neer</a:t>
            </a:r>
            <a:r>
              <a:rPr lang="en-US" sz="400" dirty="0"/>
              <a:t>[9] also described an impingement test that involves injection of lidocaine into the </a:t>
            </a:r>
            <a:r>
              <a:rPr lang="en-US" sz="400" dirty="0" err="1"/>
              <a:t>subacromial</a:t>
            </a:r>
            <a:r>
              <a:rPr lang="en-US" sz="400" dirty="0"/>
              <a:t> bursa. </a:t>
            </a:r>
            <a:endParaRPr lang="es-ES" sz="400" dirty="0"/>
          </a:p>
          <a:p>
            <a:pPr lvl="2">
              <a:lnSpc>
                <a:spcPct val="120000"/>
              </a:lnSpc>
              <a:spcBef>
                <a:spcPts val="0"/>
              </a:spcBef>
            </a:pPr>
            <a:r>
              <a:rPr lang="en-US" sz="400" dirty="0"/>
              <a:t>Relief of pain is a positive impingement test result </a:t>
            </a:r>
            <a:endParaRPr lang="es-ES" sz="400" dirty="0"/>
          </a:p>
          <a:p>
            <a:pPr lvl="2">
              <a:lnSpc>
                <a:spcPct val="120000"/>
              </a:lnSpc>
              <a:spcBef>
                <a:spcPts val="0"/>
              </a:spcBef>
            </a:pPr>
            <a:r>
              <a:rPr lang="en-US" sz="400" dirty="0"/>
              <a:t>It usually indicates rotator cuff origin of the shoulder pain. </a:t>
            </a:r>
            <a:endParaRPr lang="es-ES" sz="400" dirty="0"/>
          </a:p>
          <a:p>
            <a:pPr>
              <a:spcAft>
                <a:spcPts val="0"/>
              </a:spcAft>
            </a:pPr>
            <a:endParaRPr lang="en-US" sz="600" b="1" dirty="0"/>
          </a:p>
          <a:p>
            <a:pPr>
              <a:spcAft>
                <a:spcPts val="0"/>
              </a:spcAft>
            </a:pPr>
            <a:r>
              <a:rPr lang="en-US" sz="600" b="1" dirty="0"/>
              <a:t>Imaging</a:t>
            </a:r>
            <a:endParaRPr lang="es-ES" sz="600" b="1" dirty="0"/>
          </a:p>
          <a:p>
            <a:pPr>
              <a:spcAft>
                <a:spcPts val="0"/>
              </a:spcAft>
            </a:pPr>
            <a:r>
              <a:rPr lang="en-US" sz="600" dirty="0"/>
              <a:t>Radiographs </a:t>
            </a:r>
            <a:endParaRPr lang="es-ES" sz="600" dirty="0"/>
          </a:p>
          <a:p>
            <a:pPr lvl="1">
              <a:lnSpc>
                <a:spcPct val="120000"/>
              </a:lnSpc>
              <a:spcBef>
                <a:spcPts val="0"/>
              </a:spcBef>
            </a:pPr>
            <a:r>
              <a:rPr lang="en-US" sz="400" dirty="0"/>
              <a:t>In early stages it may be normal or may reveal a hooked acromion. </a:t>
            </a:r>
            <a:endParaRPr lang="es-ES" sz="400" dirty="0"/>
          </a:p>
          <a:p>
            <a:pPr lvl="1">
              <a:lnSpc>
                <a:spcPct val="120000"/>
              </a:lnSpc>
              <a:spcBef>
                <a:spcPts val="0"/>
              </a:spcBef>
            </a:pPr>
            <a:r>
              <a:rPr lang="en-US" sz="400" dirty="0"/>
              <a:t>As the disease progresses, there may be </a:t>
            </a:r>
            <a:endParaRPr lang="es-ES" sz="400" dirty="0"/>
          </a:p>
          <a:p>
            <a:pPr lvl="2">
              <a:lnSpc>
                <a:spcPct val="120000"/>
              </a:lnSpc>
              <a:spcBef>
                <a:spcPts val="0"/>
              </a:spcBef>
            </a:pPr>
            <a:r>
              <a:rPr lang="en-US" sz="400" dirty="0"/>
              <a:t>some sclerosis, </a:t>
            </a:r>
            <a:endParaRPr lang="es-ES" sz="400" dirty="0"/>
          </a:p>
          <a:p>
            <a:pPr lvl="2">
              <a:lnSpc>
                <a:spcPct val="120000"/>
              </a:lnSpc>
              <a:spcBef>
                <a:spcPts val="0"/>
              </a:spcBef>
            </a:pPr>
            <a:r>
              <a:rPr lang="en-US" sz="400" dirty="0"/>
              <a:t>cyst formation, </a:t>
            </a:r>
            <a:endParaRPr lang="es-ES" sz="400" dirty="0"/>
          </a:p>
          <a:p>
            <a:pPr lvl="2">
              <a:lnSpc>
                <a:spcPct val="120000"/>
              </a:lnSpc>
              <a:spcBef>
                <a:spcPts val="0"/>
              </a:spcBef>
            </a:pPr>
            <a:r>
              <a:rPr lang="en-US" sz="400" dirty="0"/>
              <a:t>and sclerosis of the anterior third of the acromion and the greater tuberosity. </a:t>
            </a:r>
            <a:endParaRPr lang="es-ES" sz="400" dirty="0"/>
          </a:p>
          <a:p>
            <a:pPr lvl="1">
              <a:lnSpc>
                <a:spcPct val="120000"/>
              </a:lnSpc>
              <a:spcBef>
                <a:spcPts val="0"/>
              </a:spcBef>
            </a:pPr>
            <a:r>
              <a:rPr lang="en-US" sz="400" dirty="0"/>
              <a:t>An anterior acromial traction spur may appear on the undersurface of the acromion lateral to the AC joint and represents contracture of the </a:t>
            </a:r>
            <a:r>
              <a:rPr lang="en-US" sz="400" dirty="0" err="1"/>
              <a:t>coracoacromial</a:t>
            </a:r>
            <a:r>
              <a:rPr lang="en-US" sz="400" dirty="0"/>
              <a:t> ligament. </a:t>
            </a:r>
            <a:endParaRPr lang="es-ES" sz="400" dirty="0"/>
          </a:p>
          <a:p>
            <a:pPr lvl="1">
              <a:lnSpc>
                <a:spcPct val="120000"/>
              </a:lnSpc>
              <a:spcBef>
                <a:spcPts val="0"/>
              </a:spcBef>
            </a:pPr>
            <a:r>
              <a:rPr lang="en-US" sz="400" dirty="0"/>
              <a:t>Late radiographic findings include </a:t>
            </a:r>
            <a:endParaRPr lang="es-ES" sz="400" dirty="0"/>
          </a:p>
          <a:p>
            <a:pPr lvl="2">
              <a:lnSpc>
                <a:spcPct val="120000"/>
              </a:lnSpc>
              <a:spcBef>
                <a:spcPts val="0"/>
              </a:spcBef>
            </a:pPr>
            <a:r>
              <a:rPr lang="en-US" sz="400" dirty="0"/>
              <a:t>narrowing of the </a:t>
            </a:r>
            <a:r>
              <a:rPr lang="en-US" sz="400" dirty="0" err="1"/>
              <a:t>acromiohumeral</a:t>
            </a:r>
            <a:r>
              <a:rPr lang="en-US" sz="400" dirty="0"/>
              <a:t> gap, superior subluxation of the humeral head in relation to the glenoid, </a:t>
            </a:r>
            <a:endParaRPr lang="es-ES" sz="400" dirty="0"/>
          </a:p>
          <a:p>
            <a:pPr lvl="2">
              <a:lnSpc>
                <a:spcPct val="120000"/>
              </a:lnSpc>
              <a:spcBef>
                <a:spcPts val="0"/>
              </a:spcBef>
            </a:pPr>
            <a:r>
              <a:rPr lang="en-US" sz="400" dirty="0"/>
              <a:t>and erosive changes of the anterior acromion.[70] </a:t>
            </a:r>
            <a:endParaRPr lang="es-ES" sz="400" dirty="0"/>
          </a:p>
          <a:p>
            <a:pPr>
              <a:spcAft>
                <a:spcPts val="0"/>
              </a:spcAft>
            </a:pPr>
            <a:r>
              <a:rPr lang="en-US" sz="600" dirty="0"/>
              <a:t>Arthrography, MRI, and ultrasound may be helpful in diagnosing a full-thickness tear of the rotator cuff in association with stage III disease. </a:t>
            </a:r>
            <a:endParaRPr lang="es-ES" sz="600" dirty="0"/>
          </a:p>
          <a:p>
            <a:pPr>
              <a:spcAft>
                <a:spcPts val="0"/>
              </a:spcAft>
            </a:pPr>
            <a:r>
              <a:rPr lang="en-US" sz="600" dirty="0"/>
              <a:t>In some cases of chronic large rotator cuff tears, proximal migration of the humeral head leads to a pattern of degenerative arthritis termed cuff-tear </a:t>
            </a:r>
            <a:r>
              <a:rPr lang="en-US" sz="600" dirty="0" err="1"/>
              <a:t>arthropathy</a:t>
            </a:r>
            <a:r>
              <a:rPr lang="en-US" sz="600" dirty="0"/>
              <a:t>.</a:t>
            </a:r>
            <a:endParaRPr lang="es-ES" sz="600" dirty="0"/>
          </a:p>
          <a:p>
            <a:pPr>
              <a:spcAft>
                <a:spcPts val="0"/>
              </a:spcAft>
            </a:pPr>
            <a:endParaRPr lang="en-US" sz="600" b="1" dirty="0"/>
          </a:p>
          <a:p>
            <a:pPr>
              <a:spcAft>
                <a:spcPts val="0"/>
              </a:spcAft>
            </a:pPr>
            <a:r>
              <a:rPr lang="en-US" sz="600" b="1" dirty="0"/>
              <a:t>Treatment</a:t>
            </a:r>
            <a:endParaRPr lang="es-ES" sz="600" b="1" dirty="0"/>
          </a:p>
          <a:p>
            <a:pPr>
              <a:spcAft>
                <a:spcPts val="0"/>
              </a:spcAft>
            </a:pPr>
            <a:r>
              <a:rPr lang="en-US" sz="600" dirty="0"/>
              <a:t>The choice of treatment and frequently its result are functions of the stage of the impingement and response to pain. </a:t>
            </a:r>
            <a:endParaRPr lang="es-ES" sz="600" dirty="0"/>
          </a:p>
          <a:p>
            <a:pPr>
              <a:spcAft>
                <a:spcPts val="0"/>
              </a:spcAft>
            </a:pPr>
            <a:r>
              <a:rPr lang="en-US" sz="600" dirty="0"/>
              <a:t>Stage I</a:t>
            </a:r>
            <a:endParaRPr lang="es-ES" sz="600" dirty="0"/>
          </a:p>
          <a:p>
            <a:pPr lvl="1">
              <a:lnSpc>
                <a:spcPct val="120000"/>
              </a:lnSpc>
              <a:spcBef>
                <a:spcPts val="0"/>
              </a:spcBef>
            </a:pPr>
            <a:r>
              <a:rPr lang="en-US" sz="400" dirty="0"/>
              <a:t>Most patients respond to conservative treatment: rest, anti-inflammatory medication, and physical therapy. </a:t>
            </a:r>
            <a:endParaRPr lang="es-ES" sz="400" dirty="0"/>
          </a:p>
          <a:p>
            <a:pPr lvl="1">
              <a:lnSpc>
                <a:spcPct val="120000"/>
              </a:lnSpc>
              <a:spcBef>
                <a:spcPts val="0"/>
              </a:spcBef>
            </a:pPr>
            <a:r>
              <a:rPr lang="en-US" sz="400" dirty="0"/>
              <a:t>After a period of rest, a progressive program of stretching and strengthening exercises generally restores the shoulder to normal function. </a:t>
            </a:r>
            <a:endParaRPr lang="es-ES" sz="400" dirty="0"/>
          </a:p>
          <a:p>
            <a:pPr lvl="1">
              <a:lnSpc>
                <a:spcPct val="120000"/>
              </a:lnSpc>
              <a:spcBef>
                <a:spcPts val="0"/>
              </a:spcBef>
            </a:pPr>
            <a:r>
              <a:rPr lang="en-US" sz="400" dirty="0"/>
              <a:t>Use of aspirin and other nonsteroidal anti-inflammatory drugs (NSAIDs) may shorten the symptomatic period. </a:t>
            </a:r>
            <a:endParaRPr lang="es-ES" sz="400" dirty="0"/>
          </a:p>
          <a:p>
            <a:pPr lvl="1">
              <a:lnSpc>
                <a:spcPct val="120000"/>
              </a:lnSpc>
              <a:spcBef>
                <a:spcPts val="0"/>
              </a:spcBef>
            </a:pPr>
            <a:r>
              <a:rPr lang="en-US" sz="400" dirty="0"/>
              <a:t>Modalities such as ultrasound, </a:t>
            </a:r>
            <a:r>
              <a:rPr lang="en-US" sz="400" dirty="0" err="1"/>
              <a:t>neuroprobe</a:t>
            </a:r>
            <a:r>
              <a:rPr lang="en-US" sz="400" dirty="0"/>
              <a:t>, and transcutaneous electrical nerve stimulation generally are not helpful. </a:t>
            </a:r>
            <a:endParaRPr lang="es-ES" sz="400" dirty="0"/>
          </a:p>
          <a:p>
            <a:pPr lvl="1">
              <a:lnSpc>
                <a:spcPct val="120000"/>
              </a:lnSpc>
              <a:spcBef>
                <a:spcPts val="0"/>
              </a:spcBef>
            </a:pPr>
            <a:r>
              <a:rPr lang="en-US" sz="400" dirty="0"/>
              <a:t>Patients with stage I and II disease may have a dramatic response to local injection of </a:t>
            </a:r>
            <a:r>
              <a:rPr lang="en-US" sz="400" dirty="0" err="1"/>
              <a:t>glucocorticosteroids</a:t>
            </a:r>
            <a:r>
              <a:rPr lang="en-US" sz="400" dirty="0"/>
              <a:t> and local anesthetic agents. </a:t>
            </a:r>
            <a:endParaRPr lang="es-ES" sz="400" dirty="0"/>
          </a:p>
          <a:p>
            <a:pPr>
              <a:spcAft>
                <a:spcPts val="0"/>
              </a:spcAft>
            </a:pPr>
            <a:r>
              <a:rPr lang="en-US" sz="600" dirty="0"/>
              <a:t>Stage II</a:t>
            </a:r>
            <a:endParaRPr lang="es-ES" sz="600" dirty="0"/>
          </a:p>
          <a:p>
            <a:pPr lvl="1">
              <a:lnSpc>
                <a:spcPct val="120000"/>
              </a:lnSpc>
              <a:spcBef>
                <a:spcPts val="0"/>
              </a:spcBef>
            </a:pPr>
            <a:r>
              <a:rPr lang="en-US" sz="400" dirty="0"/>
              <a:t>Conservative treatment initially.</a:t>
            </a:r>
            <a:endParaRPr lang="es-ES" sz="400" dirty="0"/>
          </a:p>
          <a:p>
            <a:pPr lvl="1">
              <a:lnSpc>
                <a:spcPct val="120000"/>
              </a:lnSpc>
              <a:spcBef>
                <a:spcPts val="0"/>
              </a:spcBef>
            </a:pPr>
            <a:r>
              <a:rPr lang="en-US" sz="400" dirty="0"/>
              <a:t>Inject (better through a posterior approach) with a combination of 3 mL of 1% lidocaine (Xylocaine), 3 mL of 0.5% bupivacaine, and 20 mg of triamcinolone. </a:t>
            </a:r>
            <a:endParaRPr lang="es-ES" sz="400" dirty="0"/>
          </a:p>
          <a:p>
            <a:pPr lvl="1">
              <a:lnSpc>
                <a:spcPct val="120000"/>
              </a:lnSpc>
              <a:spcBef>
                <a:spcPts val="0"/>
              </a:spcBef>
            </a:pPr>
            <a:r>
              <a:rPr lang="en-US" sz="400" dirty="0"/>
              <a:t>An integrated program of occupational and physical therapy:</a:t>
            </a:r>
            <a:endParaRPr lang="es-ES" sz="400" dirty="0"/>
          </a:p>
          <a:p>
            <a:pPr lvl="2">
              <a:lnSpc>
                <a:spcPct val="120000"/>
              </a:lnSpc>
              <a:spcBef>
                <a:spcPts val="0"/>
              </a:spcBef>
            </a:pPr>
            <a:r>
              <a:rPr lang="en-US" sz="400" dirty="0"/>
              <a:t>Job modification</a:t>
            </a:r>
            <a:endParaRPr lang="es-ES" sz="400" dirty="0"/>
          </a:p>
          <a:p>
            <a:pPr lvl="2">
              <a:lnSpc>
                <a:spcPct val="120000"/>
              </a:lnSpc>
              <a:spcBef>
                <a:spcPts val="0"/>
              </a:spcBef>
            </a:pPr>
            <a:r>
              <a:rPr lang="en-US" sz="400" dirty="0"/>
              <a:t>cessation of repetitive overhand activity. </a:t>
            </a:r>
            <a:endParaRPr lang="es-ES" sz="400" dirty="0"/>
          </a:p>
          <a:p>
            <a:pPr lvl="2">
              <a:lnSpc>
                <a:spcPct val="120000"/>
              </a:lnSpc>
              <a:spcBef>
                <a:spcPts val="0"/>
              </a:spcBef>
            </a:pPr>
            <a:r>
              <a:rPr lang="en-US" sz="400" dirty="0"/>
              <a:t>Ice </a:t>
            </a:r>
            <a:endParaRPr lang="es-ES" sz="400" dirty="0"/>
          </a:p>
          <a:p>
            <a:pPr lvl="2">
              <a:lnSpc>
                <a:spcPct val="120000"/>
              </a:lnSpc>
              <a:spcBef>
                <a:spcPts val="0"/>
              </a:spcBef>
            </a:pPr>
            <a:r>
              <a:rPr lang="en-US" sz="400" dirty="0"/>
              <a:t>Passive, active assisted, and active range of motion combined with stretching and mobilization exercises to prevent contracture. </a:t>
            </a:r>
            <a:endParaRPr lang="es-ES" sz="400" dirty="0"/>
          </a:p>
          <a:p>
            <a:pPr lvl="2">
              <a:lnSpc>
                <a:spcPct val="120000"/>
              </a:lnSpc>
              <a:spcBef>
                <a:spcPts val="0"/>
              </a:spcBef>
            </a:pPr>
            <a:r>
              <a:rPr lang="en-US" sz="400" dirty="0"/>
              <a:t>As pain and inflammation subside, isometric or isotonic exercises are used to strengthen the rotator cuff musculature. </a:t>
            </a:r>
            <a:endParaRPr lang="es-ES" sz="400" dirty="0"/>
          </a:p>
          <a:p>
            <a:pPr lvl="2">
              <a:lnSpc>
                <a:spcPct val="120000"/>
              </a:lnSpc>
              <a:spcBef>
                <a:spcPts val="0"/>
              </a:spcBef>
            </a:pPr>
            <a:r>
              <a:rPr lang="en-US" sz="400" dirty="0"/>
              <a:t>Isokinetic training at variable speeds and in variable positions is instituted before returning the patient to full activity. </a:t>
            </a:r>
            <a:endParaRPr lang="es-ES" sz="400" dirty="0"/>
          </a:p>
          <a:p>
            <a:pPr lvl="1">
              <a:lnSpc>
                <a:spcPct val="120000"/>
              </a:lnSpc>
              <a:spcBef>
                <a:spcPts val="0"/>
              </a:spcBef>
            </a:pPr>
            <a:r>
              <a:rPr lang="en-US" sz="400" dirty="0"/>
              <a:t>If refractory (symptoms persist despite adequate conservative management &gt; 6 to 12 months), surgical intervention is warranted.</a:t>
            </a:r>
            <a:endParaRPr lang="es-ES" sz="400" dirty="0"/>
          </a:p>
          <a:p>
            <a:pPr>
              <a:spcAft>
                <a:spcPts val="0"/>
              </a:spcAft>
            </a:pPr>
            <a:r>
              <a:rPr lang="en-US" sz="600" dirty="0"/>
              <a:t>Stage III</a:t>
            </a:r>
            <a:endParaRPr lang="es-ES" sz="600" dirty="0"/>
          </a:p>
          <a:p>
            <a:pPr lvl="1">
              <a:lnSpc>
                <a:spcPct val="120000"/>
              </a:lnSpc>
              <a:spcBef>
                <a:spcPts val="0"/>
              </a:spcBef>
            </a:pPr>
            <a:r>
              <a:rPr lang="en-US" sz="400" dirty="0"/>
              <a:t>Surgical treatment depends on the patient's age, loss of function, weakness, and pain.</a:t>
            </a:r>
            <a:endParaRPr lang="es-ES" sz="400" dirty="0"/>
          </a:p>
          <a:p>
            <a:pPr lvl="1">
              <a:lnSpc>
                <a:spcPct val="120000"/>
              </a:lnSpc>
              <a:spcBef>
                <a:spcPts val="0"/>
              </a:spcBef>
            </a:pPr>
            <a:r>
              <a:rPr lang="en-US" sz="400" dirty="0"/>
              <a:t>Open anterior </a:t>
            </a:r>
            <a:r>
              <a:rPr lang="en-US" sz="400" dirty="0" err="1"/>
              <a:t>acromioplasty</a:t>
            </a:r>
            <a:r>
              <a:rPr lang="en-US" sz="400" dirty="0"/>
              <a:t> is the procedure of choice</a:t>
            </a:r>
            <a:endParaRPr lang="es-ES" sz="400" dirty="0"/>
          </a:p>
          <a:p>
            <a:pPr lvl="1">
              <a:lnSpc>
                <a:spcPct val="120000"/>
              </a:lnSpc>
              <a:spcBef>
                <a:spcPts val="0"/>
              </a:spcBef>
            </a:pPr>
            <a:r>
              <a:rPr lang="en-US" sz="400" dirty="0"/>
              <a:t>Arthroscopic </a:t>
            </a:r>
            <a:r>
              <a:rPr lang="en-US" sz="400" dirty="0" err="1"/>
              <a:t>subacromial</a:t>
            </a:r>
            <a:r>
              <a:rPr lang="en-US" sz="400" dirty="0"/>
              <a:t> decompression can be done as outpatient surgery; since no deltoid is detached as with the open technique, the procedure facilitates rehabilitation and overall recovery rates.</a:t>
            </a:r>
            <a:endParaRPr lang="es-ES" sz="400" dirty="0"/>
          </a:p>
          <a:p>
            <a:pPr>
              <a:spcAft>
                <a:spcPts val="0"/>
              </a:spcAft>
            </a:pPr>
            <a:endParaRPr lang="en-GB" sz="600" dirty="0"/>
          </a:p>
        </p:txBody>
      </p:sp>
    </p:spTree>
    <p:extLst>
      <p:ext uri="{BB962C8B-B14F-4D97-AF65-F5344CB8AC3E}">
        <p14:creationId xmlns:p14="http://schemas.microsoft.com/office/powerpoint/2010/main" val="289978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404914" y="1637140"/>
            <a:ext cx="8334171" cy="3506360"/>
          </a:xfrm>
          <a:prstGeom prst="rect">
            <a:avLst/>
          </a:prstGeom>
        </p:spPr>
        <p:txBody>
          <a:bodyPr>
            <a:noAutofit/>
          </a:bodyPr>
          <a:lstStyle/>
          <a:p>
            <a:r>
              <a:rPr lang="en-US" sz="2100" dirty="0"/>
              <a:t>Do the work for the users instead of forcing them to exert effort and take bad shortcuts. </a:t>
            </a:r>
          </a:p>
          <a:p>
            <a:r>
              <a:rPr lang="en-US" sz="2100" dirty="0"/>
              <a:t>Prioritize and format text to direct users to what you want them to see, and to what you know they want to see. </a:t>
            </a:r>
          </a:p>
          <a:p>
            <a:r>
              <a:rPr lang="en-US" sz="2100" dirty="0"/>
              <a:t>Some simple tips:</a:t>
            </a:r>
          </a:p>
          <a:p>
            <a:endParaRPr lang="en-GB" sz="2100" dirty="0"/>
          </a:p>
        </p:txBody>
      </p:sp>
      <p:sp>
        <p:nvSpPr>
          <p:cNvPr id="5" name="Título 4"/>
          <p:cNvSpPr>
            <a:spLocks noGrp="1"/>
          </p:cNvSpPr>
          <p:nvPr>
            <p:ph type="title"/>
          </p:nvPr>
        </p:nvSpPr>
        <p:spPr>
          <a:xfrm>
            <a:off x="534891" y="904028"/>
            <a:ext cx="6391072" cy="475909"/>
          </a:xfrm>
        </p:spPr>
        <p:txBody>
          <a:bodyPr>
            <a:normAutofit fontScale="90000"/>
          </a:bodyPr>
          <a:lstStyle/>
          <a:p>
            <a:r>
              <a:rPr lang="en-US" dirty="0">
                <a:solidFill>
                  <a:srgbClr val="0057B8"/>
                </a:solidFill>
              </a:rPr>
              <a:t>The Best Antidotes to the F-Shaped Pattern</a:t>
            </a:r>
            <a:endParaRPr lang="en-GB" dirty="0">
              <a:solidFill>
                <a:srgbClr val="0057B8"/>
              </a:solidFill>
            </a:endParaRPr>
          </a:p>
        </p:txBody>
      </p:sp>
      <p:sp>
        <p:nvSpPr>
          <p:cNvPr id="8" name="Rectángulo 7"/>
          <p:cNvSpPr/>
          <p:nvPr/>
        </p:nvSpPr>
        <p:spPr>
          <a:xfrm>
            <a:off x="5667822" y="4209065"/>
            <a:ext cx="1734770" cy="253916"/>
          </a:xfrm>
          <a:prstGeom prst="rect">
            <a:avLst/>
          </a:prstGeom>
        </p:spPr>
        <p:txBody>
          <a:bodyPr wrap="none">
            <a:spAutoFit/>
          </a:bodyPr>
          <a:lstStyle/>
          <a:p>
            <a:pPr defTabSz="914378" eaLnBrk="0" fontAlgn="base" hangingPunct="0">
              <a:spcBef>
                <a:spcPct val="50000"/>
              </a:spcBef>
              <a:spcAft>
                <a:spcPct val="0"/>
              </a:spcAft>
            </a:pPr>
            <a:r>
              <a:rPr lang="es-ES" sz="1050" b="1" dirty="0" err="1">
                <a:solidFill>
                  <a:srgbClr val="222222"/>
                </a:solidFill>
                <a:latin typeface="Meta W01 Light"/>
                <a:ea typeface="ＭＳ Ｐゴシック" charset="0"/>
                <a:cs typeface="Arial" charset="0"/>
              </a:rPr>
              <a:t>By</a:t>
            </a:r>
            <a:r>
              <a:rPr lang="es-ES" sz="1050" b="1" dirty="0">
                <a:solidFill>
                  <a:srgbClr val="222222"/>
                </a:solidFill>
                <a:latin typeface="Meta W01 Light"/>
                <a:ea typeface="ＭＳ Ｐゴシック" charset="0"/>
                <a:cs typeface="Arial" charset="0"/>
              </a:rPr>
              <a:t> Kara </a:t>
            </a:r>
            <a:r>
              <a:rPr lang="es-ES" sz="1050" b="1" dirty="0" err="1">
                <a:solidFill>
                  <a:srgbClr val="222222"/>
                </a:solidFill>
                <a:latin typeface="Meta W01 Light"/>
                <a:ea typeface="ＭＳ Ｐゴシック" charset="0"/>
                <a:cs typeface="Arial" charset="0"/>
              </a:rPr>
              <a:t>Pernice</a:t>
            </a:r>
            <a:r>
              <a:rPr lang="es-ES" sz="1050" b="1" dirty="0">
                <a:solidFill>
                  <a:srgbClr val="222222"/>
                </a:solidFill>
                <a:latin typeface="Meta W01 Light"/>
                <a:ea typeface="ＭＳ Ｐゴシック" charset="0"/>
                <a:cs typeface="Arial" charset="0"/>
              </a:rPr>
              <a:t> </a:t>
            </a:r>
            <a:r>
              <a:rPr lang="es-ES" sz="1050" b="1" dirty="0">
                <a:solidFill>
                  <a:srgbClr val="FFFFFF"/>
                </a:solidFill>
                <a:latin typeface="Arial" charset="0"/>
                <a:ea typeface="ＭＳ Ｐゴシック" charset="0"/>
                <a:cs typeface="Arial" charset="0"/>
                <a:hlinkClick r:id="rId2"/>
              </a:rPr>
              <a:t>@</a:t>
            </a:r>
            <a:r>
              <a:rPr lang="es-ES" sz="1050" b="1" dirty="0" err="1">
                <a:solidFill>
                  <a:srgbClr val="FFFFFF"/>
                </a:solidFill>
                <a:latin typeface="Arial" charset="0"/>
                <a:ea typeface="ＭＳ Ｐゴシック" charset="0"/>
                <a:cs typeface="Arial" charset="0"/>
                <a:hlinkClick r:id="rId2"/>
              </a:rPr>
              <a:t>karaann</a:t>
            </a:r>
            <a:endParaRPr lang="es-ES" sz="1050" b="1" dirty="0">
              <a:solidFill>
                <a:srgbClr val="222222"/>
              </a:solidFill>
              <a:latin typeface="Meta W01 Light"/>
              <a:ea typeface="ＭＳ Ｐゴシック" charset="0"/>
              <a:cs typeface="Arial" charset="0"/>
            </a:endParaRPr>
          </a:p>
        </p:txBody>
      </p:sp>
    </p:spTree>
    <p:extLst>
      <p:ext uri="{BB962C8B-B14F-4D97-AF65-F5344CB8AC3E}">
        <p14:creationId xmlns:p14="http://schemas.microsoft.com/office/powerpoint/2010/main" val="3000548939"/>
      </p:ext>
    </p:extLst>
  </p:cSld>
  <p:clrMapOvr>
    <a:masterClrMapping/>
  </p:clrMapOvr>
  <mc:AlternateContent xmlns:mc="http://schemas.openxmlformats.org/markup-compatibility/2006" xmlns:p14="http://schemas.microsoft.com/office/powerpoint/2010/main">
    <mc:Choice Requires="p14">
      <p:transition spd="slow" p14:dur="2000" advTm="1539"/>
    </mc:Choice>
    <mc:Fallback xmlns="">
      <p:transition spd="slow" advTm="153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90539" y="1627702"/>
            <a:ext cx="6948488" cy="1036804"/>
          </a:xfrm>
        </p:spPr>
        <p:txBody>
          <a:bodyPr/>
          <a:lstStyle/>
          <a:p>
            <a:r>
              <a:rPr lang="en-GB" dirty="0"/>
              <a:t>6. If possible, use graphics to say the same</a:t>
            </a:r>
            <a:endParaRPr lang="es-ES" dirty="0"/>
          </a:p>
        </p:txBody>
      </p:sp>
    </p:spTree>
    <p:extLst>
      <p:ext uri="{BB962C8B-B14F-4D97-AF65-F5344CB8AC3E}">
        <p14:creationId xmlns:p14="http://schemas.microsoft.com/office/powerpoint/2010/main" val="3740039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a:bodyPr>
          <a:lstStyle/>
          <a:p>
            <a:r>
              <a:rPr lang="en-US" b="1" dirty="0">
                <a:solidFill>
                  <a:schemeClr val="tx1"/>
                </a:solidFill>
              </a:rPr>
              <a:t>Stages of impingement lesions of the shoulder </a:t>
            </a:r>
            <a:r>
              <a:rPr lang="en-US" dirty="0">
                <a:solidFill>
                  <a:schemeClr val="tx1"/>
                </a:solidFill>
              </a:rPr>
              <a:t>(by </a:t>
            </a:r>
            <a:r>
              <a:rPr lang="en-US" dirty="0" err="1">
                <a:solidFill>
                  <a:schemeClr val="tx1"/>
                </a:solidFill>
              </a:rPr>
              <a:t>Neer</a:t>
            </a:r>
            <a:r>
              <a:rPr lang="en-US" dirty="0">
                <a:solidFill>
                  <a:schemeClr val="tx1"/>
                </a:solidFill>
              </a:rPr>
              <a:t>[9])</a:t>
            </a:r>
            <a:endParaRPr lang="es-ES" dirty="0">
              <a:solidFill>
                <a:schemeClr val="tx1"/>
              </a:solidFill>
            </a:endParaRPr>
          </a:p>
        </p:txBody>
      </p:sp>
      <p:sp>
        <p:nvSpPr>
          <p:cNvPr id="2" name="Título 1"/>
          <p:cNvSpPr>
            <a:spLocks noGrp="1"/>
          </p:cNvSpPr>
          <p:nvPr>
            <p:ph type="title"/>
          </p:nvPr>
        </p:nvSpPr>
        <p:spPr>
          <a:xfrm>
            <a:off x="547248" y="562638"/>
            <a:ext cx="6391072" cy="475909"/>
          </a:xfrm>
        </p:spPr>
        <p:txBody>
          <a:bodyPr>
            <a:normAutofit fontScale="90000"/>
          </a:bodyPr>
          <a:lstStyle/>
          <a:p>
            <a:r>
              <a:rPr lang="en-GB" dirty="0"/>
              <a:t>Bonus – Parts of text could go into graphics </a:t>
            </a:r>
          </a:p>
        </p:txBody>
      </p:sp>
      <p:graphicFrame>
        <p:nvGraphicFramePr>
          <p:cNvPr id="6" name="Diagrama 5"/>
          <p:cNvGraphicFramePr/>
          <p:nvPr/>
        </p:nvGraphicFramePr>
        <p:xfrm>
          <a:off x="330735" y="1564107"/>
          <a:ext cx="8606563" cy="345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876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385754" indent="-385754">
              <a:buFont typeface="+mj-lt"/>
              <a:buAutoNum type="arabicPeriod"/>
            </a:pPr>
            <a:r>
              <a:rPr lang="en-GB" dirty="0"/>
              <a:t>Identify content sections.</a:t>
            </a:r>
          </a:p>
          <a:p>
            <a:pPr marL="385754" indent="-385754">
              <a:buFont typeface="+mj-lt"/>
              <a:buAutoNum type="arabicPeriod"/>
            </a:pPr>
            <a:r>
              <a:rPr lang="en-GB" dirty="0"/>
              <a:t>Divide text into bullet points and sub-bullets.</a:t>
            </a:r>
          </a:p>
          <a:p>
            <a:pPr marL="385754" indent="-385754">
              <a:buFont typeface="+mj-lt"/>
              <a:buAutoNum type="arabicPeriod"/>
            </a:pPr>
            <a:r>
              <a:rPr lang="en-GB" dirty="0"/>
              <a:t>Trim unnecessary text.</a:t>
            </a:r>
          </a:p>
          <a:p>
            <a:pPr marL="385754" indent="-385754">
              <a:buFont typeface="+mj-lt"/>
              <a:buAutoNum type="arabicPeriod"/>
            </a:pPr>
            <a:r>
              <a:rPr lang="en-GB" dirty="0"/>
              <a:t>Move text across sections when needed.</a:t>
            </a:r>
          </a:p>
          <a:p>
            <a:pPr marL="385754" indent="-385754">
              <a:buFont typeface="+mj-lt"/>
              <a:buAutoNum type="arabicPeriod"/>
            </a:pPr>
            <a:r>
              <a:rPr lang="en-GB" dirty="0"/>
              <a:t>Move text to “Want to know more”.</a:t>
            </a:r>
          </a:p>
          <a:p>
            <a:pPr marL="385754" indent="-385754">
              <a:buFont typeface="+mj-lt"/>
              <a:buAutoNum type="arabicPeriod"/>
            </a:pPr>
            <a:r>
              <a:rPr lang="en-GB" dirty="0"/>
              <a:t>If possible, use graphics to say </a:t>
            </a:r>
            <a:r>
              <a:rPr lang="en-GB"/>
              <a:t>the same.</a:t>
            </a:r>
            <a:endParaRPr lang="en-GB" dirty="0"/>
          </a:p>
        </p:txBody>
      </p:sp>
      <p:sp>
        <p:nvSpPr>
          <p:cNvPr id="2" name="Título 1"/>
          <p:cNvSpPr>
            <a:spLocks noGrp="1"/>
          </p:cNvSpPr>
          <p:nvPr>
            <p:ph type="title"/>
          </p:nvPr>
        </p:nvSpPr>
        <p:spPr>
          <a:xfrm>
            <a:off x="466931" y="481439"/>
            <a:ext cx="6391072" cy="475909"/>
          </a:xfrm>
        </p:spPr>
        <p:txBody>
          <a:bodyPr>
            <a:normAutofit/>
          </a:bodyPr>
          <a:lstStyle/>
          <a:p>
            <a:r>
              <a:rPr lang="en-GB" dirty="0"/>
              <a:t>Summary</a:t>
            </a:r>
          </a:p>
        </p:txBody>
      </p:sp>
    </p:spTree>
    <p:extLst>
      <p:ext uri="{BB962C8B-B14F-4D97-AF65-F5344CB8AC3E}">
        <p14:creationId xmlns:p14="http://schemas.microsoft.com/office/powerpoint/2010/main" val="313190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p:txBody>
          <a:bodyPr>
            <a:normAutofit fontScale="92500" lnSpcReduction="20000"/>
          </a:bodyPr>
          <a:lstStyle/>
          <a:p>
            <a:pPr marL="385754" indent="-385754">
              <a:buFont typeface="+mj-lt"/>
              <a:buAutoNum type="arabicPeriod"/>
            </a:pPr>
            <a:r>
              <a:rPr lang="en-US" dirty="0"/>
              <a:t>Include the most important points in the </a:t>
            </a:r>
            <a:r>
              <a:rPr lang="en-US" b="1" dirty="0">
                <a:solidFill>
                  <a:srgbClr val="003FA8"/>
                </a:solidFill>
              </a:rPr>
              <a:t>first two paragraphs</a:t>
            </a:r>
            <a:r>
              <a:rPr lang="en-US" dirty="0"/>
              <a:t> on the page.</a:t>
            </a:r>
          </a:p>
          <a:p>
            <a:pPr marL="385754" indent="-385754">
              <a:buFont typeface="+mj-lt"/>
              <a:buAutoNum type="arabicPeriod"/>
            </a:pPr>
            <a:r>
              <a:rPr lang="en-US" dirty="0"/>
              <a:t>Use </a:t>
            </a:r>
            <a:r>
              <a:rPr lang="en-US" b="1" dirty="0">
                <a:solidFill>
                  <a:srgbClr val="003FA8"/>
                </a:solidFill>
              </a:rPr>
              <a:t>headings and subheadings</a:t>
            </a:r>
            <a:r>
              <a:rPr lang="en-US" dirty="0"/>
              <a:t>. Ensure they look more important, and are more visible, than normal text so users may distinguish them quickly.</a:t>
            </a:r>
          </a:p>
          <a:p>
            <a:pPr marL="385754" indent="-385754">
              <a:buFont typeface="+mj-lt"/>
              <a:buAutoNum type="arabicPeriod"/>
            </a:pPr>
            <a:r>
              <a:rPr lang="en-US" b="1" dirty="0">
                <a:solidFill>
                  <a:srgbClr val="003FA8"/>
                </a:solidFill>
              </a:rPr>
              <a:t>Start</a:t>
            </a:r>
            <a:r>
              <a:rPr lang="en-US" dirty="0">
                <a:solidFill>
                  <a:srgbClr val="003FA8"/>
                </a:solidFill>
              </a:rPr>
              <a:t> </a:t>
            </a:r>
            <a:r>
              <a:rPr lang="en-US" dirty="0"/>
              <a:t>headings and subheadings with the </a:t>
            </a:r>
            <a:r>
              <a:rPr lang="en-US" b="1" dirty="0">
                <a:solidFill>
                  <a:srgbClr val="003FA8"/>
                </a:solidFill>
              </a:rPr>
              <a:t>words carrying most information</a:t>
            </a:r>
            <a:r>
              <a:rPr lang="en-US" dirty="0"/>
              <a:t>: if users see only the first 2 words, they should still get the gist of the following section.</a:t>
            </a:r>
          </a:p>
          <a:p>
            <a:pPr marL="385754" indent="-385754">
              <a:buFont typeface="+mj-lt"/>
              <a:buAutoNum type="arabicPeriod"/>
            </a:pPr>
            <a:r>
              <a:rPr lang="en-US" b="1" dirty="0">
                <a:solidFill>
                  <a:srgbClr val="003FA8"/>
                </a:solidFill>
              </a:rPr>
              <a:t>Visually group </a:t>
            </a:r>
            <a:r>
              <a:rPr lang="en-US" dirty="0"/>
              <a:t>small amounts of related content — for instance, by surrounding them with a border or using a different background.</a:t>
            </a:r>
          </a:p>
        </p:txBody>
      </p:sp>
      <p:sp>
        <p:nvSpPr>
          <p:cNvPr id="5" name="Título 4"/>
          <p:cNvSpPr>
            <a:spLocks noGrp="1"/>
          </p:cNvSpPr>
          <p:nvPr>
            <p:ph type="title"/>
          </p:nvPr>
        </p:nvSpPr>
        <p:spPr>
          <a:xfrm>
            <a:off x="466931" y="489603"/>
            <a:ext cx="6391072" cy="475909"/>
          </a:xfrm>
        </p:spPr>
        <p:txBody>
          <a:bodyPr>
            <a:normAutofit fontScale="90000"/>
          </a:bodyPr>
          <a:lstStyle/>
          <a:p>
            <a:pPr algn="r"/>
            <a:r>
              <a:rPr lang="en-US" dirty="0">
                <a:solidFill>
                  <a:srgbClr val="0057B8"/>
                </a:solidFill>
              </a:rPr>
              <a:t>The Best Antidotes to the F-Shaped Pattern (1 of 2)</a:t>
            </a:r>
            <a:endParaRPr lang="en-GB" dirty="0">
              <a:solidFill>
                <a:srgbClr val="0057B8"/>
              </a:solidFill>
            </a:endParaRPr>
          </a:p>
        </p:txBody>
      </p:sp>
      <p:sp>
        <p:nvSpPr>
          <p:cNvPr id="7" name="Rectángulo 6"/>
          <p:cNvSpPr/>
          <p:nvPr/>
        </p:nvSpPr>
        <p:spPr>
          <a:xfrm>
            <a:off x="6208287" y="4554236"/>
            <a:ext cx="1734770" cy="253916"/>
          </a:xfrm>
          <a:prstGeom prst="rect">
            <a:avLst/>
          </a:prstGeom>
        </p:spPr>
        <p:txBody>
          <a:bodyPr wrap="none">
            <a:spAutoFit/>
          </a:bodyPr>
          <a:lstStyle/>
          <a:p>
            <a:pPr defTabSz="914378" eaLnBrk="0" fontAlgn="base" hangingPunct="0">
              <a:spcBef>
                <a:spcPct val="50000"/>
              </a:spcBef>
              <a:spcAft>
                <a:spcPct val="0"/>
              </a:spcAft>
            </a:pPr>
            <a:r>
              <a:rPr lang="es-ES" sz="1050" b="1" dirty="0" err="1">
                <a:solidFill>
                  <a:srgbClr val="222222"/>
                </a:solidFill>
                <a:latin typeface="Meta W01 Light"/>
                <a:ea typeface="ＭＳ Ｐゴシック" charset="0"/>
                <a:cs typeface="Arial" charset="0"/>
              </a:rPr>
              <a:t>By</a:t>
            </a:r>
            <a:r>
              <a:rPr lang="es-ES" sz="1050" b="1" dirty="0">
                <a:solidFill>
                  <a:srgbClr val="222222"/>
                </a:solidFill>
                <a:latin typeface="Meta W01 Light"/>
                <a:ea typeface="ＭＳ Ｐゴシック" charset="0"/>
                <a:cs typeface="Arial" charset="0"/>
              </a:rPr>
              <a:t> Kara </a:t>
            </a:r>
            <a:r>
              <a:rPr lang="es-ES" sz="1050" b="1" dirty="0" err="1">
                <a:solidFill>
                  <a:srgbClr val="222222"/>
                </a:solidFill>
                <a:latin typeface="Meta W01 Light"/>
                <a:ea typeface="ＭＳ Ｐゴシック" charset="0"/>
                <a:cs typeface="Arial" charset="0"/>
              </a:rPr>
              <a:t>Pernice</a:t>
            </a:r>
            <a:r>
              <a:rPr lang="es-ES" sz="1050" b="1" dirty="0">
                <a:solidFill>
                  <a:srgbClr val="222222"/>
                </a:solidFill>
                <a:latin typeface="Meta W01 Light"/>
                <a:ea typeface="ＭＳ Ｐゴシック" charset="0"/>
                <a:cs typeface="Arial" charset="0"/>
              </a:rPr>
              <a:t> </a:t>
            </a:r>
            <a:r>
              <a:rPr lang="es-ES" sz="1050" b="1" dirty="0">
                <a:solidFill>
                  <a:srgbClr val="FFFFFF"/>
                </a:solidFill>
                <a:latin typeface="Arial" charset="0"/>
                <a:ea typeface="ＭＳ Ｐゴシック" charset="0"/>
                <a:cs typeface="Arial" charset="0"/>
                <a:hlinkClick r:id="rId2"/>
              </a:rPr>
              <a:t>@</a:t>
            </a:r>
            <a:r>
              <a:rPr lang="es-ES" sz="1050" b="1" dirty="0" err="1">
                <a:solidFill>
                  <a:srgbClr val="FFFFFF"/>
                </a:solidFill>
                <a:latin typeface="Arial" charset="0"/>
                <a:ea typeface="ＭＳ Ｐゴシック" charset="0"/>
                <a:cs typeface="Arial" charset="0"/>
                <a:hlinkClick r:id="rId2"/>
              </a:rPr>
              <a:t>karaann</a:t>
            </a:r>
            <a:endParaRPr lang="es-ES" sz="1050" b="1" dirty="0">
              <a:solidFill>
                <a:srgbClr val="222222"/>
              </a:solidFill>
              <a:latin typeface="Meta W01 Light"/>
              <a:ea typeface="ＭＳ Ｐゴシック" charset="0"/>
              <a:cs typeface="Arial" charset="0"/>
            </a:endParaRPr>
          </a:p>
        </p:txBody>
      </p:sp>
    </p:spTree>
    <p:extLst>
      <p:ext uri="{BB962C8B-B14F-4D97-AF65-F5344CB8AC3E}">
        <p14:creationId xmlns:p14="http://schemas.microsoft.com/office/powerpoint/2010/main" val="2854906953"/>
      </p:ext>
    </p:extLst>
  </p:cSld>
  <p:clrMapOvr>
    <a:masterClrMapping/>
  </p:clrMapOvr>
  <mc:AlternateContent xmlns:mc="http://schemas.openxmlformats.org/markup-compatibility/2006" xmlns:p14="http://schemas.microsoft.com/office/powerpoint/2010/main">
    <mc:Choice Requires="p14">
      <p:transition spd="slow" p14:dur="2000" advTm="1689"/>
    </mc:Choice>
    <mc:Fallback xmlns="">
      <p:transition spd="slow" advTm="16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p:txBody>
          <a:bodyPr/>
          <a:lstStyle/>
          <a:p>
            <a:pPr marL="342892" indent="-342892">
              <a:buFont typeface="+mj-lt"/>
              <a:buAutoNum type="arabicPeriod" startAt="5"/>
            </a:pPr>
            <a:r>
              <a:rPr lang="en-US" b="1" dirty="0">
                <a:solidFill>
                  <a:srgbClr val="003FA8"/>
                </a:solidFill>
              </a:rPr>
              <a:t>Bold</a:t>
            </a:r>
            <a:r>
              <a:rPr lang="en-US" dirty="0"/>
              <a:t> important words and phrases.</a:t>
            </a:r>
          </a:p>
          <a:p>
            <a:pPr marL="342892" indent="-342892">
              <a:buFont typeface="+mj-lt"/>
              <a:buAutoNum type="arabicPeriod" startAt="5"/>
            </a:pPr>
            <a:r>
              <a:rPr lang="en-US" dirty="0"/>
              <a:t>Take advantage of the different formatting of </a:t>
            </a:r>
            <a:r>
              <a:rPr lang="en-US" b="1" dirty="0">
                <a:solidFill>
                  <a:srgbClr val="003FA8"/>
                </a:solidFill>
              </a:rPr>
              <a:t>links</a:t>
            </a:r>
            <a:r>
              <a:rPr lang="en-US" dirty="0"/>
              <a:t>, and ensure that links include information-bearing words (instead of generic “go”, “click here” or “more”). </a:t>
            </a:r>
          </a:p>
          <a:p>
            <a:pPr marL="342892" indent="-342892">
              <a:buFont typeface="+mj-lt"/>
              <a:buAutoNum type="arabicPeriod" startAt="5"/>
            </a:pPr>
            <a:r>
              <a:rPr lang="en-US" dirty="0"/>
              <a:t>Use </a:t>
            </a:r>
            <a:r>
              <a:rPr lang="en-US" b="1" dirty="0">
                <a:solidFill>
                  <a:srgbClr val="003FA8"/>
                </a:solidFill>
              </a:rPr>
              <a:t>bullets and numbers </a:t>
            </a:r>
            <a:r>
              <a:rPr lang="en-US" dirty="0"/>
              <a:t>to call out items in a list or process.</a:t>
            </a:r>
          </a:p>
          <a:p>
            <a:pPr marL="342892" indent="-342892">
              <a:buFont typeface="+mj-lt"/>
              <a:buAutoNum type="arabicPeriod" startAt="5"/>
            </a:pPr>
            <a:r>
              <a:rPr lang="en-US" b="1" dirty="0">
                <a:solidFill>
                  <a:srgbClr val="003FA8"/>
                </a:solidFill>
              </a:rPr>
              <a:t>Cut unnecessary content</a:t>
            </a:r>
            <a:r>
              <a:rPr lang="en-US" dirty="0"/>
              <a:t>.</a:t>
            </a:r>
          </a:p>
        </p:txBody>
      </p:sp>
      <p:sp>
        <p:nvSpPr>
          <p:cNvPr id="5" name="Título 4"/>
          <p:cNvSpPr>
            <a:spLocks noGrp="1"/>
          </p:cNvSpPr>
          <p:nvPr>
            <p:ph type="title"/>
          </p:nvPr>
        </p:nvSpPr>
        <p:spPr>
          <a:xfrm>
            <a:off x="324826" y="548043"/>
            <a:ext cx="6391072" cy="475909"/>
          </a:xfrm>
        </p:spPr>
        <p:txBody>
          <a:bodyPr>
            <a:normAutofit fontScale="90000"/>
          </a:bodyPr>
          <a:lstStyle/>
          <a:p>
            <a:pPr algn="r"/>
            <a:r>
              <a:rPr lang="en-US" dirty="0">
                <a:solidFill>
                  <a:srgbClr val="0057B8"/>
                </a:solidFill>
              </a:rPr>
              <a:t>The Best Antidotes to the F-Shaped Pattern (2 of 2)</a:t>
            </a:r>
            <a:endParaRPr lang="en-GB" dirty="0">
              <a:solidFill>
                <a:srgbClr val="0057B8"/>
              </a:solidFill>
            </a:endParaRPr>
          </a:p>
        </p:txBody>
      </p:sp>
      <p:sp>
        <p:nvSpPr>
          <p:cNvPr id="7" name="Rectángulo 6"/>
          <p:cNvSpPr/>
          <p:nvPr/>
        </p:nvSpPr>
        <p:spPr>
          <a:xfrm>
            <a:off x="6208287" y="4554236"/>
            <a:ext cx="1734770" cy="253916"/>
          </a:xfrm>
          <a:prstGeom prst="rect">
            <a:avLst/>
          </a:prstGeom>
        </p:spPr>
        <p:txBody>
          <a:bodyPr wrap="none">
            <a:spAutoFit/>
          </a:bodyPr>
          <a:lstStyle/>
          <a:p>
            <a:pPr defTabSz="914378" eaLnBrk="0" fontAlgn="base" hangingPunct="0">
              <a:spcBef>
                <a:spcPct val="50000"/>
              </a:spcBef>
              <a:spcAft>
                <a:spcPct val="0"/>
              </a:spcAft>
            </a:pPr>
            <a:r>
              <a:rPr lang="es-ES" sz="1050" b="1" dirty="0" err="1">
                <a:solidFill>
                  <a:srgbClr val="222222"/>
                </a:solidFill>
                <a:latin typeface="Meta W01 Light"/>
                <a:ea typeface="ＭＳ Ｐゴシック" charset="0"/>
                <a:cs typeface="Arial" charset="0"/>
              </a:rPr>
              <a:t>By</a:t>
            </a:r>
            <a:r>
              <a:rPr lang="es-ES" sz="1050" b="1" dirty="0">
                <a:solidFill>
                  <a:srgbClr val="222222"/>
                </a:solidFill>
                <a:latin typeface="Meta W01 Light"/>
                <a:ea typeface="ＭＳ Ｐゴシック" charset="0"/>
                <a:cs typeface="Arial" charset="0"/>
              </a:rPr>
              <a:t> Kara </a:t>
            </a:r>
            <a:r>
              <a:rPr lang="es-ES" sz="1050" b="1" dirty="0" err="1">
                <a:solidFill>
                  <a:srgbClr val="222222"/>
                </a:solidFill>
                <a:latin typeface="Meta W01 Light"/>
                <a:ea typeface="ＭＳ Ｐゴシック" charset="0"/>
                <a:cs typeface="Arial" charset="0"/>
              </a:rPr>
              <a:t>Pernice</a:t>
            </a:r>
            <a:r>
              <a:rPr lang="es-ES" sz="1050" b="1" dirty="0">
                <a:solidFill>
                  <a:srgbClr val="222222"/>
                </a:solidFill>
                <a:latin typeface="Meta W01 Light"/>
                <a:ea typeface="ＭＳ Ｐゴシック" charset="0"/>
                <a:cs typeface="Arial" charset="0"/>
              </a:rPr>
              <a:t> </a:t>
            </a:r>
            <a:r>
              <a:rPr lang="es-ES" sz="1050" b="1" dirty="0">
                <a:solidFill>
                  <a:srgbClr val="FFFFFF"/>
                </a:solidFill>
                <a:latin typeface="Arial" charset="0"/>
                <a:ea typeface="ＭＳ Ｐゴシック" charset="0"/>
                <a:cs typeface="Arial" charset="0"/>
                <a:hlinkClick r:id="rId2"/>
              </a:rPr>
              <a:t>@</a:t>
            </a:r>
            <a:r>
              <a:rPr lang="es-ES" sz="1050" b="1" dirty="0" err="1">
                <a:solidFill>
                  <a:srgbClr val="FFFFFF"/>
                </a:solidFill>
                <a:latin typeface="Arial" charset="0"/>
                <a:ea typeface="ＭＳ Ｐゴシック" charset="0"/>
                <a:cs typeface="Arial" charset="0"/>
                <a:hlinkClick r:id="rId2"/>
              </a:rPr>
              <a:t>karaann</a:t>
            </a:r>
            <a:endParaRPr lang="es-ES" sz="1050" b="1" dirty="0">
              <a:solidFill>
                <a:srgbClr val="222222"/>
              </a:solidFill>
              <a:latin typeface="Meta W01 Light"/>
              <a:ea typeface="ＭＳ Ｐゴシック" charset="0"/>
              <a:cs typeface="Arial" charset="0"/>
            </a:endParaRPr>
          </a:p>
        </p:txBody>
      </p:sp>
    </p:spTree>
    <p:extLst>
      <p:ext uri="{BB962C8B-B14F-4D97-AF65-F5344CB8AC3E}">
        <p14:creationId xmlns:p14="http://schemas.microsoft.com/office/powerpoint/2010/main" val="2562344420"/>
      </p:ext>
    </p:extLst>
  </p:cSld>
  <p:clrMapOvr>
    <a:masterClrMapping/>
  </p:clrMapOvr>
  <mc:AlternateContent xmlns:mc="http://schemas.openxmlformats.org/markup-compatibility/2006" xmlns:p14="http://schemas.microsoft.com/office/powerpoint/2010/main">
    <mc:Choice Requires="p14">
      <p:transition spd="slow" p14:dur="2000" advTm="1125"/>
    </mc:Choice>
    <mc:Fallback xmlns="">
      <p:transition spd="slow" advTm="11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66726" y="1155701"/>
          <a:ext cx="8334375" cy="350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466929" y="450004"/>
            <a:ext cx="6391072" cy="475909"/>
          </a:xfrm>
        </p:spPr>
        <p:txBody>
          <a:bodyPr>
            <a:normAutofit/>
          </a:bodyPr>
          <a:lstStyle/>
          <a:p>
            <a:r>
              <a:rPr lang="en-GB" dirty="0">
                <a:solidFill>
                  <a:srgbClr val="0057B8"/>
                </a:solidFill>
              </a:rPr>
              <a:t>Working Example</a:t>
            </a:r>
          </a:p>
        </p:txBody>
      </p:sp>
    </p:spTree>
    <p:extLst>
      <p:ext uri="{BB962C8B-B14F-4D97-AF65-F5344CB8AC3E}">
        <p14:creationId xmlns:p14="http://schemas.microsoft.com/office/powerpoint/2010/main" val="246373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66932" y="1155702"/>
            <a:ext cx="4790869" cy="3506360"/>
          </a:xfrm>
        </p:spPr>
        <p:txBody>
          <a:bodyPr/>
          <a:lstStyle/>
          <a:p>
            <a:r>
              <a:rPr lang="en-GB" sz="2400" dirty="0"/>
              <a:t>PART 6 Differential diagnosis of regional musculoskeletal pain</a:t>
            </a:r>
          </a:p>
          <a:p>
            <a:pPr lvl="1"/>
            <a:r>
              <a:rPr lang="en-GB" sz="1600" dirty="0"/>
              <a:t>Chapter 40 – Shoulder pain</a:t>
            </a:r>
          </a:p>
          <a:p>
            <a:pPr lvl="2"/>
            <a:r>
              <a:rPr lang="en-US" sz="1600" dirty="0"/>
              <a:t>Intrinsic factors causing shoulder pain</a:t>
            </a:r>
          </a:p>
          <a:p>
            <a:pPr lvl="3"/>
            <a:r>
              <a:rPr lang="en-US" sz="1600" dirty="0"/>
              <a:t>PERIARTICULAR DISORDERS</a:t>
            </a:r>
          </a:p>
          <a:p>
            <a:pPr lvl="4"/>
            <a:r>
              <a:rPr lang="en-US" sz="1600" dirty="0"/>
              <a:t>Shoulder Impingement and Rotator Cuff Tendinopathy</a:t>
            </a:r>
            <a:endParaRPr lang="en-GB" sz="1600" dirty="0"/>
          </a:p>
          <a:p>
            <a:endParaRPr lang="en-GB" dirty="0"/>
          </a:p>
        </p:txBody>
      </p:sp>
      <p:sp>
        <p:nvSpPr>
          <p:cNvPr id="3" name="Título 2"/>
          <p:cNvSpPr>
            <a:spLocks noGrp="1"/>
          </p:cNvSpPr>
          <p:nvPr>
            <p:ph type="title"/>
          </p:nvPr>
        </p:nvSpPr>
        <p:spPr>
          <a:xfrm>
            <a:off x="522533" y="582752"/>
            <a:ext cx="7084968" cy="475909"/>
          </a:xfrm>
        </p:spPr>
        <p:txBody>
          <a:bodyPr>
            <a:normAutofit fontScale="90000"/>
          </a:bodyPr>
          <a:lstStyle/>
          <a:p>
            <a:r>
              <a:rPr lang="en-GB" dirty="0"/>
              <a:t>Ex</a:t>
            </a:r>
            <a:r>
              <a:rPr lang="en-GB" dirty="0">
                <a:solidFill>
                  <a:srgbClr val="0057B8"/>
                </a:solidFill>
              </a:rPr>
              <a:t>. source: Kelley’s Textbook of Rheumatology</a:t>
            </a:r>
          </a:p>
        </p:txBody>
      </p:sp>
      <p:pic>
        <p:nvPicPr>
          <p:cNvPr id="9" name="Marcador de contenido 8"/>
          <p:cNvPicPr>
            <a:picLocks noGrp="1" noChangeAspect="1"/>
          </p:cNvPicPr>
          <p:nvPr>
            <p:ph idx="10"/>
          </p:nvPr>
        </p:nvPicPr>
        <p:blipFill rotWithShape="1">
          <a:blip r:embed="rId2"/>
          <a:srcRect l="45807" t="8102" r="24858" b="22869"/>
          <a:stretch/>
        </p:blipFill>
        <p:spPr>
          <a:xfrm>
            <a:off x="5533319" y="1155701"/>
            <a:ext cx="2649363" cy="3506788"/>
          </a:xfrm>
          <a:prstGeom prst="rect">
            <a:avLst/>
          </a:prstGeom>
        </p:spPr>
      </p:pic>
    </p:spTree>
    <p:extLst>
      <p:ext uri="{BB962C8B-B14F-4D97-AF65-F5344CB8AC3E}">
        <p14:creationId xmlns:p14="http://schemas.microsoft.com/office/powerpoint/2010/main" val="101111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058" y="484958"/>
            <a:ext cx="8946941" cy="3506360"/>
          </a:xfrm>
        </p:spPr>
        <p:txBody>
          <a:bodyPr>
            <a:noAutofit/>
          </a:bodyPr>
          <a:lstStyle/>
          <a:p>
            <a:pPr marL="0" indent="0">
              <a:spcAft>
                <a:spcPts val="0"/>
              </a:spcAft>
              <a:buNone/>
            </a:pPr>
            <a:r>
              <a:rPr lang="en-US" sz="600" dirty="0"/>
              <a:t>One of the most common </a:t>
            </a:r>
            <a:r>
              <a:rPr lang="en-US" sz="600" dirty="0" err="1"/>
              <a:t>nontraumatic</a:t>
            </a:r>
            <a:r>
              <a:rPr lang="en-US" sz="600" dirty="0"/>
              <a:t> causes of shoulder pain is impingement with rotator cuff tendinopathy. In 1972, </a:t>
            </a:r>
            <a:r>
              <a:rPr lang="en-US" sz="600" dirty="0" err="1"/>
              <a:t>Neer</a:t>
            </a:r>
            <a:r>
              <a:rPr lang="en-US" sz="600" dirty="0"/>
              <a:t>[9] described his results of 100 anatomic shoulder dissections and coined the term impingement syndrome. Impingement may be defined as the encroachment of the acromion, </a:t>
            </a:r>
            <a:r>
              <a:rPr lang="en-US" sz="600" dirty="0" err="1"/>
              <a:t>coracoacromial</a:t>
            </a:r>
            <a:r>
              <a:rPr lang="en-US" sz="600" dirty="0"/>
              <a:t> ligament, coracoid process, or AC joint on the rotator cuff as it passes beneath them during </a:t>
            </a:r>
            <a:r>
              <a:rPr lang="en-US" sz="600" dirty="0" err="1"/>
              <a:t>glenohumeral</a:t>
            </a:r>
            <a:r>
              <a:rPr lang="en-US" sz="600" dirty="0"/>
              <a:t> motion. The function of the posterior rotator cuff is to abduct and externally rotate the </a:t>
            </a:r>
            <a:r>
              <a:rPr lang="en-US" sz="600" dirty="0" err="1"/>
              <a:t>humerus</a:t>
            </a:r>
            <a:r>
              <a:rPr lang="en-US" sz="600" dirty="0"/>
              <a:t>. The cuff with the biceps tendon serves as a humeral head depressor to maintain the head centered within the glenoid fossa as the cuff and deltoid elevate the arm. [58] [59] [60]</a:t>
            </a:r>
          </a:p>
          <a:p>
            <a:pPr marL="0" indent="0">
              <a:spcAft>
                <a:spcPts val="0"/>
              </a:spcAft>
              <a:buNone/>
            </a:pPr>
            <a:r>
              <a:rPr lang="en-US" sz="600" dirty="0"/>
              <a:t>Controversy continues, however, as to the exact cause of impingement—whether it is a primary, intrinsic, degenerative event within the tendon with superior migration of the head on arm elevation and secondary impingement on the acromion or a purely mechanical attrition of the tendon with primary impingement against the acromion. The mechanical impingement of the rotator cuff may be influenced by variations in the shape and slope of the acromion. [61] [62] The supraspinatus outlet may become narrowed from proliferative spur formation of the acromion or degenerative changes of the AC joint. These changes, along with intrinsic degenerative changes of the rotator cuff, may lead to rotator cuff tear, but the exact pathogenesis remains controversial. Many studies have found a strong correlation between degenerative hypertrophic spur formation, with its resulting narrowing of the supraspinatus outlet, and the presence of full-thickness cuff tears, [9] [19] [63] [64] [65] [66] [67] [68] [69] [70] but clinical studies have failed to resolve whether the hypertrophic changes of the </a:t>
            </a:r>
            <a:r>
              <a:rPr lang="en-US" sz="600" dirty="0" err="1"/>
              <a:t>coracoacromial</a:t>
            </a:r>
            <a:r>
              <a:rPr lang="en-US" sz="600" dirty="0"/>
              <a:t> arch are caused by the cuff lesions or are a cause of the lesions themselves.</a:t>
            </a:r>
          </a:p>
          <a:p>
            <a:pPr marL="0" indent="0">
              <a:spcAft>
                <a:spcPts val="0"/>
              </a:spcAft>
              <a:buNone/>
            </a:pPr>
            <a:r>
              <a:rPr lang="en-US" sz="600" dirty="0" err="1"/>
              <a:t>Neer</a:t>
            </a:r>
            <a:r>
              <a:rPr lang="en-US" sz="600" dirty="0"/>
              <a:t>[9] developed a staging system for description of impingement lesions of the shoulder. A stage I lesion involves edema and hemorrhage of the rotator cuff and is typically found in individuals younger than 25 years who are active in overhead athletics. The condition usually </a:t>
            </a:r>
            <a:r>
              <a:rPr lang="en-US" sz="600" dirty="0" err="1"/>
              <a:t>reponds</a:t>
            </a:r>
            <a:r>
              <a:rPr lang="en-US" sz="600" dirty="0"/>
              <a:t> to conservative treatment of rest, anti-inflammatory medication, and physical therapy. Stage II lesions usually occur in the 30s or 40s and represent the biologic response of fibrosis and thickening of the tendon after repeated episodes of mechanical impingement over time. The lesion also is treated conservatively, as in stage I, but attacks may recur. If symptoms persist despite adequate conservative management for more than 6 to 12 months, surgical intervention is warranted. Stage III lesions involve rotator cuff tears, biceps tendon rupture, and bone changes, and they rarely occur before age 40. Patients may present with pain, weakness, or supraspinatus atrophy, depending on the chronicity of the tear. Surgical treatment depends on the patient's age, loss of function, weakness, and pain.</a:t>
            </a:r>
          </a:p>
          <a:p>
            <a:pPr marL="0" indent="0">
              <a:spcAft>
                <a:spcPts val="0"/>
              </a:spcAft>
              <a:buNone/>
            </a:pPr>
            <a:r>
              <a:rPr lang="en-US" sz="600" dirty="0"/>
              <a:t>Patients usually present to the clinician with a complaint of pain that has failed to resolve after a variable period. Pain can be sudden and incapacitating in cases of traumatic cuff tears, or more commonly it manifests as a dull ache in cases of chronic impingement. Pain usually is located over the anterior and lateral aspects of the shoulder and may radiate into the lateral deltoid. The pain may worsen with sleeping on the affected extremity and is exacerbated by overhead activity. Tenderness on palpation may be elicited over the greater tuberosity and long head of the biceps within the bicipital groove, indicating an associated biceps tendinitis. In cases with concomitant degenerative changes of the AC joint, there may be tenderness on palpation over the AC joint as an offending osteophyte impinges on the rotator cuff beneath.</a:t>
            </a:r>
          </a:p>
          <a:p>
            <a:pPr marL="0" indent="0">
              <a:spcAft>
                <a:spcPts val="0"/>
              </a:spcAft>
              <a:buNone/>
            </a:pPr>
            <a:r>
              <a:rPr lang="en-US" sz="600" dirty="0"/>
              <a:t>The impingement sign as described by </a:t>
            </a:r>
            <a:r>
              <a:rPr lang="en-US" sz="600" dirty="0" err="1"/>
              <a:t>Neer</a:t>
            </a:r>
            <a:r>
              <a:rPr lang="en-US" sz="600" dirty="0"/>
              <a:t>[9] ( Fig. 40-14 ) is useful in the diagnosis of rotator cuff tendinopathy. The patient often describes a catch as the arm is brought into the overhead position. The patient may be observed to raise the arm by abduction and external rotation to clear the greater tuberosity of the acromion, bypassing the painful area. A typical painful arc usually occurs between 70 degrees and 110 degrees of abduction. </a:t>
            </a:r>
            <a:r>
              <a:rPr lang="en-US" sz="600" dirty="0" err="1"/>
              <a:t>Neer</a:t>
            </a:r>
            <a:r>
              <a:rPr lang="en-US" sz="600" dirty="0"/>
              <a:t>[9] also described an impingement test that involves injection of lidocaine into the </a:t>
            </a:r>
            <a:r>
              <a:rPr lang="en-US" sz="600" dirty="0" err="1"/>
              <a:t>subacromial</a:t>
            </a:r>
            <a:r>
              <a:rPr lang="en-US" sz="600" dirty="0"/>
              <a:t> bursa. Relief of pain is a positive impingement test result and usually indicates rotator cuff origin of the shoulder pain.</a:t>
            </a:r>
          </a:p>
          <a:p>
            <a:pPr marL="0" indent="0">
              <a:spcAft>
                <a:spcPts val="0"/>
              </a:spcAft>
              <a:buNone/>
            </a:pPr>
            <a:r>
              <a:rPr lang="en-US" sz="600" dirty="0"/>
              <a:t>Figure 40-14  The impingement sign is elicited by forced forward elevation of the arm. Pain results as the greater tuberosity impinges on the acromion. The examiner's hand prevents scapular rotation. This maneuver may be positive in other periarticular disorders.  (From </a:t>
            </a:r>
            <a:r>
              <a:rPr lang="en-US" sz="600" dirty="0" err="1"/>
              <a:t>Neer</a:t>
            </a:r>
            <a:r>
              <a:rPr lang="en-US" sz="600" dirty="0"/>
              <a:t> CS II: Impingement lesions. </a:t>
            </a:r>
            <a:r>
              <a:rPr lang="en-US" sz="600" dirty="0" err="1"/>
              <a:t>Clin</a:t>
            </a:r>
            <a:r>
              <a:rPr lang="en-US" sz="600" dirty="0"/>
              <a:t> </a:t>
            </a:r>
            <a:r>
              <a:rPr lang="en-US" sz="600" dirty="0" err="1"/>
              <a:t>Orthop</a:t>
            </a:r>
            <a:r>
              <a:rPr lang="en-US" sz="600" dirty="0"/>
              <a:t> 173:70, 1983.) </a:t>
            </a:r>
          </a:p>
          <a:p>
            <a:pPr marL="0" indent="0">
              <a:spcAft>
                <a:spcPts val="0"/>
              </a:spcAft>
              <a:buNone/>
            </a:pPr>
            <a:r>
              <a:rPr lang="en-US" sz="600" dirty="0"/>
              <a:t>Radiographs in the early stages of cuff tendinopathy may be normal or may reveal a hooked acromion. As the disease progresses, there may be some sclerosis, cyst formation, and sclerosis of the anterior third of the acromion and the greater tuberosity. An anterior acromial traction spur may appear on the undersurface of the acromion lateral to the AC joint and represents contracture of the </a:t>
            </a:r>
            <a:r>
              <a:rPr lang="en-US" sz="600" dirty="0" err="1"/>
              <a:t>coracoacromial</a:t>
            </a:r>
            <a:r>
              <a:rPr lang="en-US" sz="600" dirty="0"/>
              <a:t> ligament. Late radiographic findings include narrowing of the </a:t>
            </a:r>
            <a:r>
              <a:rPr lang="en-US" sz="600" dirty="0" err="1"/>
              <a:t>acromiohumeral</a:t>
            </a:r>
            <a:r>
              <a:rPr lang="en-US" sz="600" dirty="0"/>
              <a:t> gap, superior subluxation of the humeral head in relation to the glenoid, and erosive changes of the anterior acromion.[70] Arthrography, MRI, and ultrasound may be helpful in diagnosing a full-thickness tear of the rotator cuff in association with stage III disease. In some cases of chronic large rotator cuff tears, proximal migration of the humeral head leads to a pattern of degenerative arthritis termed cuff-tear </a:t>
            </a:r>
            <a:r>
              <a:rPr lang="en-US" sz="600" dirty="0" err="1"/>
              <a:t>arthropathy</a:t>
            </a:r>
            <a:r>
              <a:rPr lang="en-US" sz="600" dirty="0"/>
              <a:t>.</a:t>
            </a:r>
          </a:p>
          <a:p>
            <a:pPr marL="0" indent="0">
              <a:spcAft>
                <a:spcPts val="0"/>
              </a:spcAft>
              <a:buNone/>
            </a:pPr>
            <a:r>
              <a:rPr lang="en-US" sz="600" dirty="0"/>
              <a:t>The choice of treatment and frequently its result are functions of the stage of the impingement and response to pain. In stage I disease, in which there is little mechanical impingement, most patients respond to rest. It is important not to immobilize the shoulder for any period because contraction of the shoulder capsule and periarticular structures can produce an adhesive capsulitis. After a period of rest, a progressive program of stretching and strengthening exercises generally restores the shoulder to normal function. Use of aspirin and other nonsteroidal anti-inflammatory drugs (NSAIDs) may shorten the symptomatic period. Modalities such as ultrasound, </a:t>
            </a:r>
            <a:r>
              <a:rPr lang="en-US" sz="600" dirty="0" err="1"/>
              <a:t>neuroprobe</a:t>
            </a:r>
            <a:r>
              <a:rPr lang="en-US" sz="600" dirty="0"/>
              <a:t>, and transcutaneous electrical nerve stimulation generally are not helpful. Patients with stage I and II disease may have a dramatic response to local injection of </a:t>
            </a:r>
            <a:r>
              <a:rPr lang="en-US" sz="600" dirty="0" err="1"/>
              <a:t>glucocorticosteroids</a:t>
            </a:r>
            <a:r>
              <a:rPr lang="en-US" sz="600" dirty="0"/>
              <a:t> and local anesthetic agents. For stage II disease in which there is fibrosis and thickening anteriorly, it is frequently better to inject through a posterior approach. We prefer a combination of 3 mL of 1% lidocaine (Xylocaine), 3 mL of 0.5% bupivacaine, and 20 mg of triamcinolone. This injection combines a short-acting anesthetic to help confirm the diagnosis, a longer acting anesthetic for analgesic purposes, and a steroid preparation in a depot form.</a:t>
            </a:r>
          </a:p>
          <a:p>
            <a:pPr marL="0" indent="0">
              <a:spcAft>
                <a:spcPts val="0"/>
              </a:spcAft>
              <a:buNone/>
            </a:pPr>
            <a:r>
              <a:rPr lang="en-US" sz="600" dirty="0"/>
              <a:t>An integrated program of occupational and physical therapy often precludes the need for surgery in patients with stage II disease. Job modification for individuals with impingement syndrome caused by overuse may alleviate symptoms. More businesses are becoming aware of the cost savings associated with proper job ergonomics. [71] [72]</a:t>
            </a:r>
          </a:p>
          <a:p>
            <a:pPr marL="0" indent="0">
              <a:spcAft>
                <a:spcPts val="0"/>
              </a:spcAft>
              <a:buNone/>
            </a:pPr>
            <a:r>
              <a:rPr lang="en-US" sz="600" dirty="0"/>
              <a:t>The initial rehabilitation in stage II impingement is the cessation of repetitive overhand activity. Ice, NSAIDs, and local injections also may be beneficial. Initial physical therapy includes passive, active assisted, and active range of motion combined with stretching and mobilization exercises to prevent contracture. As pain and inflammation subside, isometric or isotonic exercises are used to strengthen the rotator cuff musculature. Isokinetic training at variable speeds and in variable positions is instituted before returning the patient to full activity. For patients with a job-related injury, it is crucial to review and modify job mechanics to prevent recurrent episodes that can cause further disability and may precipitate the need for surgery.[71]</a:t>
            </a:r>
          </a:p>
          <a:p>
            <a:pPr marL="0" indent="0">
              <a:spcAft>
                <a:spcPts val="0"/>
              </a:spcAft>
              <a:buNone/>
            </a:pPr>
            <a:r>
              <a:rPr lang="en-US" sz="600" dirty="0" err="1"/>
              <a:t>Neer</a:t>
            </a:r>
            <a:r>
              <a:rPr lang="en-US" sz="600" dirty="0"/>
              <a:t>[19] suggested that a patient with refractory stage II disease may respond to division of the </a:t>
            </a:r>
            <a:r>
              <a:rPr lang="en-US" sz="600" dirty="0" err="1"/>
              <a:t>coracoacromial</a:t>
            </a:r>
            <a:r>
              <a:rPr lang="en-US" sz="600" dirty="0"/>
              <a:t> ligament and </a:t>
            </a:r>
            <a:r>
              <a:rPr lang="en-US" sz="600" dirty="0" err="1"/>
              <a:t>bursectomy</a:t>
            </a:r>
            <a:r>
              <a:rPr lang="en-US" sz="600" dirty="0"/>
              <a:t> of the </a:t>
            </a:r>
            <a:r>
              <a:rPr lang="en-US" sz="600" dirty="0" err="1"/>
              <a:t>subacromial</a:t>
            </a:r>
            <a:r>
              <a:rPr lang="en-US" sz="600" dirty="0"/>
              <a:t> bursa. </a:t>
            </a:r>
            <a:r>
              <a:rPr lang="en-US" sz="600" dirty="0" err="1"/>
              <a:t>Neer's</a:t>
            </a:r>
            <a:r>
              <a:rPr lang="en-US" sz="600" dirty="0"/>
              <a:t> description of open anterior </a:t>
            </a:r>
            <a:r>
              <a:rPr lang="en-US" sz="600" dirty="0" err="1"/>
              <a:t>acromioplasty</a:t>
            </a:r>
            <a:r>
              <a:rPr lang="en-US" sz="600" dirty="0"/>
              <a:t> has become accepted as the procedure of choice for stage II and III impingement lesions, with many investigators reporting high success rates in treating impingement syndrome and rotator cuff tears. [73] [74] [75] [76] Reported results show good and excellent relief of symptoms in 71% to 87% of patients treated by the open surgical procedure. [77] [78] [79] [80]</a:t>
            </a:r>
          </a:p>
          <a:p>
            <a:pPr marL="0" indent="0">
              <a:spcAft>
                <a:spcPts val="0"/>
              </a:spcAft>
              <a:buNone/>
            </a:pPr>
            <a:r>
              <a:rPr lang="en-US" sz="600" dirty="0"/>
              <a:t>In 1985, </a:t>
            </a:r>
            <a:r>
              <a:rPr lang="en-US" sz="600" dirty="0" err="1"/>
              <a:t>Ellman</a:t>
            </a:r>
            <a:r>
              <a:rPr lang="en-US" sz="600" dirty="0"/>
              <a:t>[45] described the technique of arthroscopic </a:t>
            </a:r>
            <a:r>
              <a:rPr lang="en-US" sz="600" dirty="0" err="1"/>
              <a:t>subacromial</a:t>
            </a:r>
            <a:r>
              <a:rPr lang="en-US" sz="600" dirty="0"/>
              <a:t> decompression. His initial results[46] and the results of others are comparable to those of open surgical techniques. [47] [81] Arthroscopic </a:t>
            </a:r>
            <a:r>
              <a:rPr lang="en-US" sz="600" dirty="0" err="1"/>
              <a:t>subacromial</a:t>
            </a:r>
            <a:r>
              <a:rPr lang="en-US" sz="600" dirty="0"/>
              <a:t> decompression has become a widely accepted treatment for refractory stage II and III impingement lesions. The procedure can be done as outpatient surgery, and because no deltoid is detached as with the open technique, the procedure facilitates rehabilitation and overall recovery rates.</a:t>
            </a:r>
            <a:endParaRPr lang="en-GB" sz="600" dirty="0"/>
          </a:p>
        </p:txBody>
      </p:sp>
      <p:sp>
        <p:nvSpPr>
          <p:cNvPr id="2" name="Título 1"/>
          <p:cNvSpPr>
            <a:spLocks noGrp="1"/>
          </p:cNvSpPr>
          <p:nvPr>
            <p:ph type="title"/>
          </p:nvPr>
        </p:nvSpPr>
        <p:spPr>
          <a:xfrm>
            <a:off x="269222" y="33415"/>
            <a:ext cx="7076872" cy="475909"/>
          </a:xfrm>
        </p:spPr>
        <p:txBody>
          <a:bodyPr>
            <a:noAutofit/>
          </a:bodyPr>
          <a:lstStyle/>
          <a:p>
            <a:r>
              <a:rPr lang="en-US" sz="1800" dirty="0">
                <a:solidFill>
                  <a:srgbClr val="0057B8"/>
                </a:solidFill>
              </a:rPr>
              <a:t>Shoulder Impingement and Rotator Cuff Tendinopathy</a:t>
            </a:r>
            <a:br>
              <a:rPr lang="en-US" sz="1800" dirty="0">
                <a:solidFill>
                  <a:srgbClr val="0057B8"/>
                </a:solidFill>
              </a:rPr>
            </a:br>
            <a:r>
              <a:rPr lang="en-US" sz="1800" dirty="0">
                <a:solidFill>
                  <a:srgbClr val="0057B8"/>
                </a:solidFill>
              </a:rPr>
              <a:t>(1400 words in 12 paragraphs)</a:t>
            </a:r>
            <a:endParaRPr lang="en-GB" sz="1800" dirty="0">
              <a:solidFill>
                <a:srgbClr val="0057B8"/>
              </a:solidFill>
            </a:endParaRPr>
          </a:p>
        </p:txBody>
      </p:sp>
    </p:spTree>
    <p:extLst>
      <p:ext uri="{BB962C8B-B14F-4D97-AF65-F5344CB8AC3E}">
        <p14:creationId xmlns:p14="http://schemas.microsoft.com/office/powerpoint/2010/main" val="808841943"/>
      </p:ext>
    </p:extLst>
  </p:cSld>
  <p:clrMapOvr>
    <a:masterClrMapping/>
  </p:clrMapOvr>
</p:sld>
</file>

<file path=ppt/theme/theme1.xml><?xml version="1.0" encoding="utf-8"?>
<a:theme xmlns:a="http://schemas.openxmlformats.org/drawingml/2006/main" name="Office">
  <a:themeElements>
    <a:clrScheme name="PPT_EULAR_EDUCATION">
      <a:dk1>
        <a:srgbClr val="505050"/>
      </a:dk1>
      <a:lt1>
        <a:srgbClr val="FFFFFF"/>
      </a:lt1>
      <a:dk2>
        <a:srgbClr val="000000"/>
      </a:dk2>
      <a:lt2>
        <a:srgbClr val="0057B8"/>
      </a:lt2>
      <a:accent1>
        <a:srgbClr val="7FABE5"/>
      </a:accent1>
      <a:accent2>
        <a:srgbClr val="A6C4E6"/>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PPT_EULAR_EDUCATION">
      <a:dk1>
        <a:srgbClr val="505050"/>
      </a:dk1>
      <a:lt1>
        <a:srgbClr val="FFFFFF"/>
      </a:lt1>
      <a:dk2>
        <a:srgbClr val="000000"/>
      </a:dk2>
      <a:lt2>
        <a:srgbClr val="0057B8"/>
      </a:lt2>
      <a:accent1>
        <a:srgbClr val="7FABE5"/>
      </a:accent1>
      <a:accent2>
        <a:srgbClr val="A6C4E6"/>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PPT_EULAR_EDUCATION">
      <a:dk1>
        <a:srgbClr val="505050"/>
      </a:dk1>
      <a:lt1>
        <a:srgbClr val="FFFFFF"/>
      </a:lt1>
      <a:dk2>
        <a:srgbClr val="000000"/>
      </a:dk2>
      <a:lt2>
        <a:srgbClr val="0057B8"/>
      </a:lt2>
      <a:accent1>
        <a:srgbClr val="7FABE5"/>
      </a:accent1>
      <a:accent2>
        <a:srgbClr val="A6C4E6"/>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PPT_EULAR_EDUCATION">
      <a:dk1>
        <a:srgbClr val="505050"/>
      </a:dk1>
      <a:lt1>
        <a:srgbClr val="FFFFFF"/>
      </a:lt1>
      <a:dk2>
        <a:srgbClr val="000000"/>
      </a:dk2>
      <a:lt2>
        <a:srgbClr val="0057B8"/>
      </a:lt2>
      <a:accent1>
        <a:srgbClr val="7FABE5"/>
      </a:accent1>
      <a:accent2>
        <a:srgbClr val="A6C4E6"/>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PPT_EULAR_EDUCATION">
      <a:dk1>
        <a:srgbClr val="505050"/>
      </a:dk1>
      <a:lt1>
        <a:srgbClr val="FFFFFF"/>
      </a:lt1>
      <a:dk2>
        <a:srgbClr val="000000"/>
      </a:dk2>
      <a:lt2>
        <a:srgbClr val="0057B8"/>
      </a:lt2>
      <a:accent1>
        <a:srgbClr val="7FABE5"/>
      </a:accent1>
      <a:accent2>
        <a:srgbClr val="A6C4E6"/>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Benutzerdefiniertes Design">
  <a:themeElements>
    <a:clrScheme name="PPT_EULAR_EDUCATION">
      <a:dk1>
        <a:srgbClr val="505050"/>
      </a:dk1>
      <a:lt1>
        <a:srgbClr val="FFFFFF"/>
      </a:lt1>
      <a:dk2>
        <a:srgbClr val="000000"/>
      </a:dk2>
      <a:lt2>
        <a:srgbClr val="0057B8"/>
      </a:lt2>
      <a:accent1>
        <a:srgbClr val="7FABE5"/>
      </a:accent1>
      <a:accent2>
        <a:srgbClr val="A6C4E6"/>
      </a:accent2>
      <a:accent3>
        <a:srgbClr val="BEBEBE"/>
      </a:accent3>
      <a:accent4>
        <a:srgbClr val="DCDCDC"/>
      </a:accent4>
      <a:accent5>
        <a:srgbClr val="7F7E7E"/>
      </a:accent5>
      <a:accent6>
        <a:srgbClr val="0057B8"/>
      </a:accent6>
      <a:hlink>
        <a:srgbClr val="6E6E6F"/>
      </a:hlink>
      <a:folHlink>
        <a:srgbClr val="0057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BDA17725C3348AD6EE2166183EDE0" ma:contentTypeVersion="16" ma:contentTypeDescription="Create a new document." ma:contentTypeScope="" ma:versionID="27807f5e7462377e08242cb1fd43c55f">
  <xsd:schema xmlns:xsd="http://www.w3.org/2001/XMLSchema" xmlns:xs="http://www.w3.org/2001/XMLSchema" xmlns:p="http://schemas.microsoft.com/office/2006/metadata/properties" xmlns:ns2="d73bcc94-f185-471e-8f50-079d14f20990" xmlns:ns3="adc17e46-b978-42e3-99db-b1aa70272ea3" targetNamespace="http://schemas.microsoft.com/office/2006/metadata/properties" ma:root="true" ma:fieldsID="455e681937c6bb055baa2bcd8349f47f" ns2:_="" ns3:_="">
    <xsd:import namespace="d73bcc94-f185-471e-8f50-079d14f20990"/>
    <xsd:import namespace="adc17e46-b978-42e3-99db-b1aa70272e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cc94-f185-471e-8f50-079d14f209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77c7a08-74fa-4fc5-bee0-fca4584c7b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c17e46-b978-42e3-99db-b1aa70272e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f1bc34-c586-45cd-9167-67265f3294c0}" ma:internalName="TaxCatchAll" ma:showField="CatchAllData" ma:web="adc17e46-b978-42e3-99db-b1aa7027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d73bcc94-f185-471e-8f50-079d14f20990" xsi:nil="true"/>
    <lcf76f155ced4ddcb4097134ff3c332f xmlns="d73bcc94-f185-471e-8f50-079d14f20990">
      <Terms xmlns="http://schemas.microsoft.com/office/infopath/2007/PartnerControls"/>
    </lcf76f155ced4ddcb4097134ff3c332f>
    <TaxCatchAll xmlns="adc17e46-b978-42e3-99db-b1aa70272ea3" xsi:nil="true"/>
  </documentManagement>
</p:properties>
</file>

<file path=customXml/itemProps1.xml><?xml version="1.0" encoding="utf-8"?>
<ds:datastoreItem xmlns:ds="http://schemas.openxmlformats.org/officeDocument/2006/customXml" ds:itemID="{AB5DBFE6-C5DA-4635-8A7E-EEE24B4E2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bcc94-f185-471e-8f50-079d14f20990"/>
    <ds:schemaRef ds:uri="adc17e46-b978-42e3-99db-b1aa7027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5202AA-DD8A-4AE9-ABEC-33036BB6D13C}">
  <ds:schemaRefs>
    <ds:schemaRef ds:uri="http://schemas.microsoft.com/sharepoint/v3/contenttype/forms"/>
  </ds:schemaRefs>
</ds:datastoreItem>
</file>

<file path=customXml/itemProps3.xml><?xml version="1.0" encoding="utf-8"?>
<ds:datastoreItem xmlns:ds="http://schemas.openxmlformats.org/officeDocument/2006/customXml" ds:itemID="{E5F48351-F665-469A-86E3-65C97500BFFB}">
  <ds:schemaRefs>
    <ds:schemaRef ds:uri="http://schemas.microsoft.com/office/2006/metadata/properties"/>
    <ds:schemaRef ds:uri="http://schemas.microsoft.com/office/infopath/2007/PartnerControls"/>
    <ds:schemaRef ds:uri="b4d0b74a-9033-45fa-b17a-20ffd1db22c1"/>
    <ds:schemaRef ds:uri="d73bcc94-f185-471e-8f50-079d14f20990"/>
    <ds:schemaRef ds:uri="adc17e46-b978-42e3-99db-b1aa70272ea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19135</Words>
  <Application>Microsoft Office PowerPoint</Application>
  <PresentationFormat>On-screen Show (16:9)</PresentationFormat>
  <Paragraphs>920</Paragraphs>
  <Slides>42</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42</vt:i4>
      </vt:variant>
    </vt:vector>
  </HeadingPairs>
  <TitlesOfParts>
    <vt:vector size="51" baseType="lpstr">
      <vt:lpstr>Meta W01 Light</vt:lpstr>
      <vt:lpstr>Arial</vt:lpstr>
      <vt:lpstr>Calibri</vt:lpstr>
      <vt:lpstr>Office</vt:lpstr>
      <vt:lpstr>Benutzerdefiniertes Design</vt:lpstr>
      <vt:lpstr>1_Benutzerdefiniertes Design</vt:lpstr>
      <vt:lpstr>2_Benutzerdefiniertes Design</vt:lpstr>
      <vt:lpstr>3_Benutzerdefiniertes Design</vt:lpstr>
      <vt:lpstr>4_Benutzerdefiniertes Design</vt:lpstr>
      <vt:lpstr>How to be brief</vt:lpstr>
      <vt:lpstr>As time passes H. sapiens behaviours change.  We cannot just ignore it.</vt:lpstr>
      <vt:lpstr>Many will not read if it does not have an adapted design to their reading behaviour</vt:lpstr>
      <vt:lpstr>The Best Antidotes to the F-Shaped Pattern</vt:lpstr>
      <vt:lpstr>The Best Antidotes to the F-Shaped Pattern (1 of 2)</vt:lpstr>
      <vt:lpstr>The Best Antidotes to the F-Shaped Pattern (2 of 2)</vt:lpstr>
      <vt:lpstr>Working Example</vt:lpstr>
      <vt:lpstr>Ex. source: Kelley’s Textbook of Rheumatology</vt:lpstr>
      <vt:lpstr>Shoulder Impingement and Rotator Cuff Tendinopathy (1400 words in 12 paragraphs)</vt:lpstr>
      <vt:lpstr>1. Identify content sections</vt:lpstr>
      <vt:lpstr>Shoulder Impingement and Rotator Cuff Tendinopathy (1400 words) Zoom (1 of 5)</vt:lpstr>
      <vt:lpstr>Shoulder Impingement and Rotator Cuff Tendinopathy (1400 words) Zoom (2 of 5)</vt:lpstr>
      <vt:lpstr>Shoulder Impingement and Rotator Cuff Tendinopathy (1400 words) Zoom (3 of 5)</vt:lpstr>
      <vt:lpstr>Shoulder Impingement and Rotator Cuff Tendinopathy (1400 words) Zoom (4 of 5)</vt:lpstr>
      <vt:lpstr>Shoulder Impingement and Rotator Cuff Tendinopathy (1400 words) Zoom (5 of 5)</vt:lpstr>
      <vt:lpstr>2. Divide text into bullet points and sub-bullets</vt:lpstr>
      <vt:lpstr>Shoulder Impingement and Rotator Cuff Tendinopathy (1400 words)  text into bullet points</vt:lpstr>
      <vt:lpstr>Shoulder Impingement and Rotator Cuff Tendinopathy (1400 words)  some sub-bullet points</vt:lpstr>
      <vt:lpstr>Shoulder Impingement and Rotator Cuff Tendinopathy (1400 words)  Subheadings (1420)</vt:lpstr>
      <vt:lpstr>Shoulder Impingement and Rotator Cuff Tendinopathy (1400 words)  Subheadings (1420)</vt:lpstr>
      <vt:lpstr>3. Trim unnecessary text</vt:lpstr>
      <vt:lpstr>Shoulder Impingement and Rotator Cuff Tendinopathy (1420 words)  trimming (1298)</vt:lpstr>
      <vt:lpstr>4. Move text across sections when needed</vt:lpstr>
      <vt:lpstr>In green, text that can be moved to other sections.</vt:lpstr>
      <vt:lpstr>Zoom of text that can be moved to other sections</vt:lpstr>
      <vt:lpstr>5. Move text to “Want to know more”</vt:lpstr>
      <vt:lpstr>In red, text that can be used as “Want to know more”</vt:lpstr>
      <vt:lpstr>Zoom of text that can be used as “Want to know more?”</vt:lpstr>
      <vt:lpstr>Zoom of text that can be used as “Want to know more?”</vt:lpstr>
      <vt:lpstr>Shoulder Impingement and Rotator Cuff Tendinopathy (1420 words)  trimming + moving + WTKM (953)</vt:lpstr>
      <vt:lpstr>Shoulder Impingement and Rotator Cuff Tendinopathy (1420 words)  trimming + moving + WTKM (953)</vt:lpstr>
      <vt:lpstr>Shoulder Impingement and Rotator Cuff Tendinopathy (1420 words)  trimming + moving + WTKM (953)</vt:lpstr>
      <vt:lpstr>Shoulder Impingement and Rotator Cuff Tendinopathy (1420 words)  trimming + moving + WTKM (953)</vt:lpstr>
      <vt:lpstr>Shoulder Impingement and Rotator Cuff Tendinopathy (1420 words)  trimming + moving + WTKM (953)</vt:lpstr>
      <vt:lpstr>Shoulder Impingement and Rotator Cuff Tendinopathy (1420 words)  trimming + moving + WTKM (953)</vt:lpstr>
      <vt:lpstr>Shoulder Impingement and Rotator Cuff Tendinopathy (1420 words)  trimming + moving + WTKM (953)</vt:lpstr>
      <vt:lpstr>Shoulder Impingement and Rotator Cuff Tendinopathy (1420 words)  trimming + moving + WTKM (953)</vt:lpstr>
      <vt:lpstr>Shoulder Impingement and Rotator Cuff Tendinopathy (1400 words in 12 paragraphs)</vt:lpstr>
      <vt:lpstr>Shoulder Impingement and Rotator Cuff Tendinopathy (…to 953 words in 7 subheadings)</vt:lpstr>
      <vt:lpstr>6. If possible, use graphics to say the same</vt:lpstr>
      <vt:lpstr>Bonus – Parts of text could go into graphics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Yahui Henguely</cp:lastModifiedBy>
  <cp:revision>67</cp:revision>
  <cp:lastPrinted>2020-11-26T15:33:48Z</cp:lastPrinted>
  <dcterms:created xsi:type="dcterms:W3CDTF">2020-05-15T07:47:43Z</dcterms:created>
  <dcterms:modified xsi:type="dcterms:W3CDTF">2022-10-24T13:41:13Z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0x010100727BDA17725C3348AD6EE2166183EDE0</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ies>
</file>