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3" r:id="rId5"/>
    <p:sldMasterId id="2147483672" r:id="rId6"/>
    <p:sldMasterId id="2147483678" r:id="rId7"/>
    <p:sldMasterId id="2147483684" r:id="rId8"/>
    <p:sldMasterId id="2147483690" r:id="rId9"/>
  </p:sldMasterIdLst>
  <p:notesMasterIdLst>
    <p:notesMasterId r:id="rId17"/>
  </p:notesMasterIdLst>
  <p:sldIdLst>
    <p:sldId id="256" r:id="rId10"/>
    <p:sldId id="257" r:id="rId11"/>
    <p:sldId id="261" r:id="rId12"/>
    <p:sldId id="262" r:id="rId13"/>
    <p:sldId id="263" r:id="rId14"/>
    <p:sldId id="264" r:id="rId15"/>
    <p:sldId id="265" r:id="rId16"/>
  </p:sldIdLst>
  <p:sldSz cx="9144000" cy="5143500" type="screen16x9"/>
  <p:notesSz cx="6858000" cy="9144000"/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464874C2-042B-8442-A17B-3A54F4ED10CE}">
          <p14:sldIdLst>
            <p14:sldId id="256"/>
          </p14:sldIdLst>
        </p14:section>
        <p14:section name="text" id="{D17D22BD-CC22-1E40-82F2-76DF05D7793B}">
          <p14:sldIdLst>
            <p14:sldId id="257"/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B8"/>
    <a:srgbClr val="B0CA04"/>
    <a:srgbClr val="93117E"/>
    <a:srgbClr val="59DCE1"/>
    <a:srgbClr val="FDC60A"/>
    <a:srgbClr val="FEC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24F521-0C88-57E1-89B2-06F9DA7EE42F}" v="29" dt="2021-03-30T11:36:22.4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/>
    <p:restoredTop sz="97759"/>
  </p:normalViewPr>
  <p:slideViewPr>
    <p:cSldViewPr snapToGrid="0" snapToObjects="1" showGuides="1">
      <p:cViewPr varScale="1">
        <p:scale>
          <a:sx n="127" d="100"/>
          <a:sy n="127" d="100"/>
        </p:scale>
        <p:origin x="1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66044-2188-5149-AAA5-0EF54049E570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28A88-9C14-CA49-8D93-C07449E723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481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22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49B6C5-4238-4247-8E61-55E3851F0294}" type="slidenum"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Arial" charset="0"/>
              </a:rPr>
              <a:pPr marL="0" marR="0" lvl="0" indent="0" algn="r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45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613" indent="-2852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0943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320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3697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0074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6451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828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205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223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3E528C-BFD3-49BD-A0A4-0021F524A9E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charset="0"/>
              </a:rPr>
              <a:pPr marL="0" marR="0" lvl="0" indent="0" algn="r" defTabSz="9223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charset="0"/>
              <a:cs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870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613" indent="-2852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0943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320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3697" indent="-22818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0074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6451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828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205" indent="-2281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223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6EA34C-76A3-4B33-9FCE-DC1B3E5E5AC0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charset="0"/>
              </a:rPr>
              <a:pPr marL="0" marR="0" lvl="0" indent="0" algn="r" defTabSz="9223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charset="0"/>
              <a:cs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618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FAB13BF3-592E-4244-919D-81B74BD41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13" y="869950"/>
            <a:ext cx="4529339" cy="94179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sz="34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36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2 </a:t>
            </a:r>
            <a:r>
              <a:rPr lang="de-DE" dirty="0" err="1"/>
              <a:t>columns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355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577395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7197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008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7522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2 </a:t>
            </a:r>
            <a:r>
              <a:rPr lang="de-DE" dirty="0" err="1"/>
              <a:t>columns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8569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625493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5971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5743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757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94091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2 </a:t>
            </a:r>
            <a:r>
              <a:rPr lang="de-DE" dirty="0" err="1"/>
              <a:t>columns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47250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3700657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32598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0688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689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2 </a:t>
            </a:r>
            <a:r>
              <a:rPr lang="de-DE" dirty="0" err="1"/>
              <a:t>columns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62510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36221983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09774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238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2 </a:t>
            </a:r>
            <a:r>
              <a:rPr lang="de-DE" dirty="0" err="1"/>
              <a:t>columns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554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331222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936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189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3408-B9C4-4B16-9587-128A39D54E67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4A19-21F1-4052-B27E-9F2253ABE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79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554A1C-5BC9-47F5-B44F-0E6F3F6191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134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35756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sv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2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3AA5700D-696E-354D-902D-3B3AB3829DCF}"/>
              </a:ext>
            </a:extLst>
          </p:cNvPr>
          <p:cNvSpPr/>
          <p:nvPr userDrawn="1"/>
        </p:nvSpPr>
        <p:spPr>
          <a:xfrm>
            <a:off x="1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13" y="869950"/>
            <a:ext cx="4529339" cy="94179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pic>
        <p:nvPicPr>
          <p:cNvPr id="6" name="Grafik 11" descr="Grafik 11">
            <a:extLst>
              <a:ext uri="{FF2B5EF4-FFF2-40B4-BE49-F238E27FC236}">
                <a16:creationId xmlns:a16="http://schemas.microsoft.com/office/drawing/2014/main" id="{E81336E1-B604-1446-AFF9-2FFDBCC4AE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r="13784"/>
          <a:stretch>
            <a:fillRect/>
          </a:stretch>
        </p:blipFill>
        <p:spPr>
          <a:xfrm>
            <a:off x="5559975" y="2482702"/>
            <a:ext cx="3584026" cy="2517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AFF76614-DF29-4A48-BE08-227264832D1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75051" y="397256"/>
            <a:ext cx="2937600" cy="4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5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400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" userDrawn="1">
          <p15:clr>
            <a:srgbClr val="F26B43"/>
          </p15:clr>
        </p15:guide>
        <p15:guide id="2" orient="horz" pos="548" userDrawn="1">
          <p15:clr>
            <a:srgbClr val="F26B43"/>
          </p15:clr>
        </p15:guide>
        <p15:guide id="3" pos="54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 dirty="0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1415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34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69" r:id="rId3"/>
    <p:sldLayoutId id="2147483670" r:id="rId4"/>
    <p:sldLayoutId id="2147483671" r:id="rId5"/>
    <p:sldLayoutId id="2147483696" r:id="rId6"/>
    <p:sldLayoutId id="2147483697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 userDrawn="1">
          <p15:clr>
            <a:srgbClr val="F26B43"/>
          </p15:clr>
        </p15:guide>
        <p15:guide id="3" pos="383" userDrawn="1">
          <p15:clr>
            <a:srgbClr val="F26B43"/>
          </p15:clr>
        </p15:guide>
        <p15:guide id="4" pos="2925" userDrawn="1">
          <p15:clr>
            <a:srgbClr val="F26B43"/>
          </p15:clr>
        </p15:guide>
        <p15:guide id="6" orient="horz" pos="548" userDrawn="1">
          <p15:clr>
            <a:srgbClr val="F26B43"/>
          </p15:clr>
        </p15:guide>
        <p15:guide id="7" orient="horz" pos="1224" userDrawn="1">
          <p15:clr>
            <a:srgbClr val="F26B43"/>
          </p15:clr>
        </p15:guide>
        <p15:guide id="8" orient="horz" pos="306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FDC6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 dirty="0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52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59D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 dirty="0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20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9311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 dirty="0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32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B0C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 dirty="0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85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nbme.org/publications/item-writing-manual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334D7-C082-664B-AA0B-FC7C9BCD4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604" y="1479458"/>
            <a:ext cx="5688316" cy="1495794"/>
          </a:xfrm>
        </p:spPr>
        <p:txBody>
          <a:bodyPr/>
          <a:lstStyle/>
          <a:p>
            <a:r>
              <a:rPr lang="en-GB" sz="3600" b="1" dirty="0"/>
              <a:t>Refresher on Issues in question production</a:t>
            </a:r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423556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589" y="789343"/>
            <a:ext cx="5489656" cy="754664"/>
          </a:xfrm>
        </p:spPr>
        <p:txBody>
          <a:bodyPr/>
          <a:lstStyle/>
          <a:p>
            <a:pPr algn="l"/>
            <a:r>
              <a:rPr lang="en-GB" sz="2400" b="1" dirty="0">
                <a:solidFill>
                  <a:srgbClr val="0057B8"/>
                </a:solidFill>
              </a:rPr>
              <a:t>Great assessment questions evolve – and continue to need revision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527" y="1947137"/>
            <a:ext cx="3564731" cy="22133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3000" lon="1799999" rev="5394802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990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787227" y="51046"/>
            <a:ext cx="3569545" cy="932222"/>
          </a:xfrm>
        </p:spPr>
        <p:txBody>
          <a:bodyPr/>
          <a:lstStyle/>
          <a:p>
            <a:pPr algn="l"/>
            <a:r>
              <a:rPr lang="en-GB" sz="2400" b="1" dirty="0">
                <a:solidFill>
                  <a:srgbClr val="0057B8"/>
                </a:solidFill>
              </a:rPr>
              <a:t>Good MCQ and EMQ writers’ checklist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2377" y="923931"/>
            <a:ext cx="8731623" cy="442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charset="0"/>
                <a:ea typeface="ＭＳ Ｐゴシック" charset="0"/>
                <a:cs typeface="Arial" charset="0"/>
              </a:rPr>
              <a:t>Stems should: </a:t>
            </a:r>
          </a:p>
          <a:p>
            <a:pPr marL="557199" lvl="1" indent="-214308" defTabSz="914378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charset="0"/>
                <a:ea typeface="ＭＳ Ｐゴシック" charset="0"/>
                <a:cs typeface="Arial" charset="0"/>
              </a:rPr>
              <a:t>give clinical context ‘vignette’</a:t>
            </a:r>
          </a:p>
          <a:p>
            <a:pPr marL="557199" lvl="1" indent="-214308" defTabSz="914378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charset="0"/>
                <a:ea typeface="ＭＳ Ｐゴシック" charset="0"/>
                <a:cs typeface="Arial" charset="0"/>
              </a:rPr>
              <a:t>lead to clinical reasoning not recall</a:t>
            </a:r>
          </a:p>
          <a:p>
            <a:pPr marL="214308" indent="-214308" defTabSz="914378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charset="0"/>
                <a:ea typeface="ＭＳ Ｐゴシック" charset="0"/>
                <a:cs typeface="Arial" charset="0"/>
              </a:rPr>
              <a:t>Lead in questions should: </a:t>
            </a:r>
          </a:p>
          <a:p>
            <a:pPr marL="557199" lvl="1" indent="-214308" defTabSz="914378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charset="0"/>
                <a:ea typeface="ＭＳ Ｐゴシック" charset="0"/>
                <a:cs typeface="Arial" charset="0"/>
              </a:rPr>
              <a:t>be clear about the task</a:t>
            </a:r>
          </a:p>
          <a:p>
            <a:pPr marL="214308" indent="-214308" defTabSz="914378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charset="0"/>
                <a:ea typeface="ＭＳ Ｐゴシック" charset="0"/>
                <a:cs typeface="Arial" charset="0"/>
              </a:rPr>
              <a:t>Distractors should:</a:t>
            </a:r>
          </a:p>
          <a:p>
            <a:pPr marL="557199" lvl="1" indent="-214308" defTabSz="914378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charset="0"/>
                <a:ea typeface="ＭＳ Ｐゴシック" charset="0"/>
                <a:cs typeface="Arial" charset="0"/>
              </a:rPr>
              <a:t>look the same</a:t>
            </a:r>
          </a:p>
          <a:p>
            <a:pPr marL="557199" lvl="1" indent="-214308" defTabSz="914378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charset="0"/>
                <a:ea typeface="ＭＳ Ｐゴシック" charset="0"/>
                <a:cs typeface="Arial" charset="0"/>
              </a:rPr>
              <a:t>not give obvious clues, discourage guesses</a:t>
            </a:r>
          </a:p>
          <a:p>
            <a:pPr marL="557199" lvl="1" indent="-214308" defTabSz="914378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charset="0"/>
                <a:ea typeface="ＭＳ Ｐゴシック" charset="0"/>
                <a:cs typeface="Arial" charset="0"/>
              </a:rPr>
              <a:t>be unequivocally wrong in some respect</a:t>
            </a:r>
          </a:p>
          <a:p>
            <a:pPr marL="214308" indent="-214308" defTabSz="914378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1050" b="1" dirty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59662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485900" y="1814474"/>
            <a:ext cx="61722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700" b="1" dirty="0">
                <a:solidFill>
                  <a:srgbClr val="0057B8"/>
                </a:solidFill>
                <a:latin typeface="Arial"/>
                <a:ea typeface="ＭＳ Ｐゴシック" charset="0"/>
                <a:cs typeface="Arial" charset="0"/>
              </a:rPr>
              <a:t> Question Writing Guidelines</a:t>
            </a:r>
          </a:p>
          <a:p>
            <a:pPr algn="ctr" defTabSz="914378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2700" b="1" dirty="0">
              <a:solidFill>
                <a:srgbClr val="058AD4"/>
              </a:solidFill>
              <a:latin typeface="Arial"/>
              <a:ea typeface="ＭＳ Ｐゴシック" charset="0"/>
              <a:cs typeface="Arial" charset="0"/>
            </a:endParaRPr>
          </a:p>
          <a:p>
            <a:pPr algn="ctr" defTabSz="914378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2700" b="1" dirty="0">
              <a:solidFill>
                <a:srgbClr val="058AD4"/>
              </a:solidFill>
              <a:latin typeface="Arial"/>
              <a:ea typeface="ＭＳ Ｐゴシック" charset="0"/>
              <a:cs typeface="Arial" charset="0"/>
            </a:endParaRPr>
          </a:p>
          <a:p>
            <a:pPr marL="428615" indent="-428615" defTabSz="914378" eaLnBrk="1" fontAlgn="base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  <a:ea typeface="ＭＳ Ｐゴシック" charset="0"/>
                <a:cs typeface="Arial" charset="0"/>
              </a:rPr>
              <a:t>Detailed guidelines for each course</a:t>
            </a:r>
          </a:p>
          <a:p>
            <a:pPr marL="428615" indent="-428615" defTabSz="914378" eaLnBrk="1" fontAlgn="base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  <a:ea typeface="ＭＳ Ｐゴシック" charset="0"/>
                <a:cs typeface="Arial" charset="0"/>
              </a:rPr>
              <a:t>Question templates</a:t>
            </a:r>
          </a:p>
          <a:p>
            <a:pPr marL="428615" indent="-428615" defTabSz="914378" eaLnBrk="1" fontAlgn="base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  <a:ea typeface="ＭＳ Ｐゴシック" charset="0"/>
                <a:cs typeface="Arial" charset="0"/>
              </a:rPr>
              <a:t>Assessment checklist</a:t>
            </a:r>
          </a:p>
        </p:txBody>
      </p:sp>
    </p:spTree>
    <p:extLst>
      <p:ext uri="{BB962C8B-B14F-4D97-AF65-F5344CB8AC3E}">
        <p14:creationId xmlns:p14="http://schemas.microsoft.com/office/powerpoint/2010/main" val="3415600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73957" y="-825012"/>
            <a:ext cx="6858000" cy="1790700"/>
          </a:xfrm>
        </p:spPr>
        <p:txBody>
          <a:bodyPr/>
          <a:lstStyle/>
          <a:p>
            <a:r>
              <a:rPr lang="en-GB" sz="2100" b="1" dirty="0">
                <a:solidFill>
                  <a:srgbClr val="0057B8"/>
                </a:solidFill>
              </a:rPr>
              <a:t>EULAR Assessment Checklist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B8DEA2-A5BD-4AA0-9DCB-C7A4C9F54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757" y="1141603"/>
            <a:ext cx="6102678" cy="366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778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421992"/>
            <a:ext cx="6172200" cy="857251"/>
          </a:xfrm>
        </p:spPr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57B8"/>
                </a:solidFill>
              </a:rPr>
              <a:t>Case &amp; Swanson Guide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573883"/>
            <a:ext cx="6172200" cy="3394472"/>
          </a:xfrm>
        </p:spPr>
        <p:txBody>
          <a:bodyPr/>
          <a:lstStyle/>
          <a:p>
            <a:pPr eaLnBrk="1" hangingPunct="1"/>
            <a:endParaRPr lang="en-GB" altLang="en-US" sz="1500" dirty="0"/>
          </a:p>
        </p:txBody>
      </p:sp>
      <p:pic>
        <p:nvPicPr>
          <p:cNvPr id="33796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394" y="1058467"/>
            <a:ext cx="3261122" cy="3835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23628" y="4086289"/>
            <a:ext cx="3429000" cy="65787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37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050" b="1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hlinkClick r:id="rId4"/>
              </a:rPr>
              <a:t>http://www.nbme.org/publications/item-writing-manual.html</a:t>
            </a:r>
            <a:endParaRPr lang="en-GB" altLang="en-US" sz="1050" b="1" dirty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defTabSz="914378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altLang="en-US" sz="1050" b="1" dirty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985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AutoShape 5" descr="Image result for questions"/>
          <p:cNvSpPr>
            <a:spLocks noChangeAspect="1" noChangeArrowheads="1"/>
          </p:cNvSpPr>
          <p:nvPr/>
        </p:nvSpPr>
        <p:spPr bwMode="auto">
          <a:xfrm>
            <a:off x="4457700" y="2457450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378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1050" b="1" dirty="0">
              <a:solidFill>
                <a:srgbClr val="FFFFFF"/>
              </a:solidFill>
              <a:latin typeface="Arial" charset="0"/>
              <a:ea typeface="ＭＳ Ｐゴシック" charset="0"/>
              <a:cs typeface="Helvetica Neue"/>
            </a:endParaRPr>
          </a:p>
        </p:txBody>
      </p:sp>
      <p:sp>
        <p:nvSpPr>
          <p:cNvPr id="128002" name="AutoShape 7" descr="data:image/jpeg;base64,/9j/4AAQSkZJRgABAQAAAQABAAD/2wCEAAkGBw8QEBAQDxIQDw8QEBAPDxAPDxAPDg0QFREWFxYVFhUYHSggGBolGxYTIjEiJTUsLi8uFx8zODMtNygtLysBCgoKDg0OGxAQGy0mICUuLSs3LzItLS0tLystLSstMS0tLS0tLSstMDctLS4tLS01LSstLS0uLS0tLS0rLS0tN//AABEIAOEA4QMBEQACEQEDEQH/xAAcAAEAAQUBAQAAAAAAAAAAAAAAAQIDBQYHBAj/xABEEAABAwIDBAcECAIIBwAAAAABAAIDBBEFEiEGMUFRBxMiYXGBkRQyQqEjUmJykrHB0aKyFTNDc4KT4fAWJERTs8Lx/8QAGwEBAAIDAQEAAAAAAAAAAAAAAAQFAQIDBgf/xAA0EQEAAgECBAMGBgIBBQAAAAAAAQIDBBEFEiExQVGhImFxsdHwExSBkcHhBjLxFSNCUmL/2gAMAwEAAhEDEQA/AO4oCAgICAgICAgICAgICAgICAgICAgICAgICAgICAgICAgICAgICCHOA1OgGpJ3AINaxXb3DKclpnErx8MAMvlmHZB81wtqMdfFaYOD6zLG8U2j39PTv6MDL0t0nw09S4fa6pp/mK5fnK+Up9f8bz+N6+v0hMXS1R/HBUt+6Inf+wSNZXxiWLf43n8L19fozWH9IWFzEDr+qceE7HRj8R7PzXWupxz4oWXgusx9eTf4dfTv6NlgnZI0Pjc17Ducxwc0+BC7RMT2VlqWpO1o2lcWWogICAgICAgICAgICAgICAgICAgICDA7V7VU+Hx5pTnld/VQtIzyHn9lvMn57lyy5q446p+g4fl1ltq9IjvPhH1n3OL7SbW1le49a8shv2YIyWxAcL/XPefKyrMma2Tu9ro+HYNLHsR1857/ANfowK5JwgIyIPZhmKVFK7PTyyQu45HWa77zdzvNbVvas7xLhm0+LPXlyVifv0dL2W6UWuLYsQaGE2AqIx2Cfts+HxGncFOxavfpf93mtd/j81ib6ed//me/6T4/D1l0qKRr2hzSHNcA5rmkFrgdxBG8KbE7vMzE1nae6tGBAQEBAQEBAQEBAQEBAQEBAQEGB2w2liw6AyOs6V12wRX1kf38mjS5/cLllyxjrun8P0F9Zk5Y6VjvPl/fl9HA8TxGWplfPO4vkebkncBwAHADgFU2tNp3l77DhphpGOkbRDyrV1EBAQEBAQbdsJtpJQPEUpc+jce03e6Ak6vZ3c28fHfIwZ5xztPZT8U4VXV156dLx6+6f4n+HcqedkjGvjcHse0OY5pu1zSLggq0id43h4e1LUtNbRtMLiy1EBAQEBAQEBAQEBAQEBAQEHgxvFYqSB88p7LBoB7z3H3Wt7yVpkvFK80pGk0uTU5YxY+8+kecvn/abG5a2odNKe5jQezG0bmt7h8zc8VUXvN55pfQtNpcelxxix9o8fOfNiVqkCwCCzPVMZ7xseW8reuO1uyNm1eHD/vLz/0rF9r0XT8vdE/6tg9/7PTT1LJNGG55cfRaWx2r3hKxazDl6VsurmlCCUHSOiXagxv9gmP0chJpiT7km8s8Hakd9+am6XLtPJLzfHtBz1/M07x398ef6fL4OuKweREBAQEBAQEBAQEBAQEBAQEHGOlHaAz1JgYfoaUlmh0fPuefL3fJ3NVeqyc1+WO0fN7rgWjjBp/xbR7V/Svh+/f9mgqOtxAQemkwPEKvs0VNLNzkADIm93WPIbfuupODDNus9lNxPiVcH/brPtfJXN0V47bN7KHE6kCppi4fx6+Sm8kw8zOqpM7zLWMXwKspHZaqnmgJNgZI3NY8/Zdud5FYmNnSt627S8cbTf8ALuWrrDPUU7nCz9TwdxPc7n4qNlxRPWF1otdavsZJ6fJ6VFXggqikc1zXNJa5pDmuGha4G4I80jp2YtEWiYntL6O2WxcVlJBUDe9nbA+GRpyvHhmB8rK4xX56xL5zrdNOnz2xeU9Ph4ejKroiiAgICAgICAgICAgICAgx+0GI+y0s9RpeKJzmg7nPt2R5usPNaZLctZskaTB+Pnpi85iP08fR8x4hiwDyDd5uS919cxNzv3nfdVlMM2jeXuNTxKmK/wCHWN4j090IhrI3bnC/I6H5rFsVob4tfhyeO3xX1yTInfs9uDYa+qqIaaP3pnhl9+Ru9zrdzQ4+S3pXntFXHVaiMGG2WfCPXw9X0jh9FHBFHDEMscTGsYOQAtqeJ71cRERG0PnOTJbJeb27z1ehZaLNXSxzMdHKxksbxZ7JGh7HDkQdChE7OJdI/Rs2jvV0QPspP00Ny40pJ0c0nUx8NdW9493heu3WFppM8X9i3f5tGFmBcpWNYVQSZr9xUPLG1noNFkm2PafBcXNLEHW+hSvJiqqc/wBnIyZvhI0tIHmweqn6O3SYeT/yPFtkpk84mP2/5dLU15sQEBAQEBAQEBAQEBAQEGC20wKSvo5KWOYU7nlhzlnWCzXB1rXFtQNeC0vSLRtKRptRbBk/Er36+vRwTHui/FqS56n2qMfHSkyn8Fg/5Fc5pMJtNVjt7mmSMLSWuBa5ps5rgQ5p5EHctUiJiey5DVPZ7riByOo9CtLUi3eHXHnyY/8AWdncehrZioZfEKtgjzx5KZhBEha4gmUg+6CBYcwSd1r74cEVnmRuI8Tvnxxhnz33dWUlTCAgtzwtkY5jwHMe0se0i4c0ixB7iEZiZid4fLu1WGupKyopSSRDK5rSTqYz2mE9+UtUK/Sdnp8FvxKRfzbRsT0eVVYwTSn2anfZzHOaXSyt5sZpofrHyBWsYJydZ6Q2txXHpN61jmt6R8ZdFpOjTC2Cz2zTHi58zmk+TMoXaNLjhXZOO6u07xMR8I+u63X9GOGyD6IzQO4FsnWN8w+9/IhLaTHPbo2xcf1VZ9ra36bfLZ5tgtlqrDsQma8iWnlpnZJmAhrntlZZrh8LrFxt6E2K1wYbY7zv22deJ8Qw6zS1mvS0W7e6Yn93RlLefEBAQEBAQEBAQEBAQEBAQEGLxrZ2irRlq6eKfSwc9g6xo+y8dpvkViYiW1b2r2lquHdEuFwVTalole1naZTyvEkDX6WOozEDk4nVa8kbu1tTea7N+W6OICAgIOU4ns5HWbQVL5Wh0FOymfM0i4llMTcjDzFgCe5tuKjzTmySt41E4dFWI7zM7fDfq6F1ykKhHXIHXIKmz2QZCGQOAI/2UFaAgICAgICAgICAgICAgICAgICAgICCiWRrGuc4hrWguc4mwa0C5JPKyMxEzO0NB2axBs7airH/AFVVLI2+h6tlo4x+Fg9SuWKeaJt5ym6/HOK9cU/+NY/ees+ssz7SuqCj2lA9oQVCoQZTBps2ccrH8/8ARBk0BAQEBAQEBAQEBAQEBAQEBAQEBAQW55mRtc+RzWMaC5znENa0DeSTuCxMxHWW1a2tMVrG8y410hbf+15qakJFNe0kmodU24W4M7uPHTQwM+o5vZr2et4ZwmMG2XN1t4R4R9Z9IXdgq69KWX1jkeD4O7QPzPou+lnemyq49jmup5//AGiPTo2T2lSVKe0oJFQgrFQgz+zFyJHcOy0eOpP5hBnUBAQEBAQEBAQEBAQEBAQEBAQEBBidotoaagj6yofa4OSNtjLKRwa3013C655MlaRvKVpNHl1V+XHHxnwj4/e7iG1+2lTiLi1x6qmBuyBp0P2nn4j8hwCr8ua2Sfc9houHYtJHs9bef08o9fNrS4p7LbN4p7PNd39XIA1/dr2XeWvkSu+DJyW69pVvFNH+Zw+z/tHWP5j78W+e08irN4iej0YfVw5iJsxvbLldl8UGXkwtsjc1NJc/UkNvRwH5oLgwGXLfrGh3ItNvUFBs+DU7Y4WsBBI1eebzv/byQe5AQEBAQEBAQEBAQEBAQEBAQEBBrG2u18eHsDWgS1UgvFFfRo3Z5OTd/ebWHEjhmzRjj3rThvDL6y289KR3n+I9/wAnCsZxWaqldLM8yPdvcePIAfC0cAFXWtNp3l7HHix4aRjxxtEfe7wLDcWAWRmcExWZrmQhrpg4hrGMBdLc7g0cfBSMOe1fZ7wpuJcNxZYnLE8tvGfCfj9fm26sw6eNxbIwscLXBI0uL7wbHyVi8g9GGV0sYOt8tjv1IQbLhmOB9gSg2bC2gl77nUNFvhG/Xx/ZBkUBAQEBAQEBAQEBAQEBAQEBAQYnafG2UNNJUP1I7MbL262U+639T3ArnlyRSvMlaLS21WaMcfrPlHjP34vnvGMRknkkllcXyyuJe4/kOQAsAOSqpmbTvL39cdMOOMdI2iGNRqICDI4DgdTXSiGmZndoXOOkcTfrPdwHzPAFb0x2vO0I2p1ePT15sk/p4y7lsZsTT4c3MPpqpws+dw3D6sY+FvzPE7gLHHhrT4vIa3iGTVT16V8vvumucySRzjY30HgBZdUBjajAoZNWnI48tx8kEYbgJhfdzQW78wJIv333INilmMIa9u4EBw4FpQZaGUPaHN1BQVoCAgICAgICAgICAgICAgICDjnS/jBkqmUrT2Kdgc8c5ZBfXwZl/EVX6u+9uXyev4Bp+TDOWe9p9I/v5OczOuVGhc3nqtrLUugzeyWzc2I1Ahj7LGgOmlIu2Fl/m48Bx14AkdMWKbzsha3WV0uPmnvPaPvwfQGA4JT0MLYKZmVg1c46ySu4ue7if/gsNFZVrFY2h4zPnyZ78+Sd5e+YEtdbflNvGy2cXOnYhY70FyPEu9B6GYy4bigr/pq4IebgiyDJ4HiGXQ6tO/u70GygoJQEBAQEBAQEBAQEBAQEBAKD5oxyv9oqaie9+tmke37hcco8m2Hkqe881pl9E02P8LDTH5REfr4+rEkozMoQ3Low+gei/CG02HQm30lSPaZDxOcdgeAZl0535qywV5aQ8XxTPOXU28o6ft/bbV2V4g57jWEsE8osdX3FiR73at80GOfgjt4Jb4k39EFDMKdfVzvVBmKGiiY0gtzZhZxdqSOXcgyUVVCwWDWi3IBBsOFSF0TXHjmt4ZjZB60BAQEBAQEBAQEBAQEBAQY/aKp6mjqpRvjp5njxbGSPmtbztWZd9NTnzUr5zEer5mJsNdLDyVQ+g2tEdZWQVlyiYnslGVUMRe5rG+89zWN8XGw/NZiN52a2tFYm0+D6op4gxjWN0axrWt7gBYK3h8+md53lcRgQali04Ez38Cct/AAfp80HjMqC06RoQQ6pvozU8eQ8SgzGFbPQysZLI6RxN7sDg2O4cRwF+HNBsrGBoDWgAAAADQADggqQEBAQEBAQEBAQEBAQEBBjdpMNdVUk9Ox4jdNGWB7mlwbffcAjhda3rzVmHbT5vwctcm2+07uIYv0O4vclklLUNHutbI+J34XNsPVcq4Yr2TsvEbZp9v8Apq1dsDjNPq+iqNP+yG1H/iLkmksV1FfCdmGkbVRvEb2yskcQGxvjcHuJNgA0i5N1pOOs+CXTW5Yjpd03YDo7xOSaCpq2tpIY5YpskrT7TKGODsvVg9i9iO1YjkVmunjfdpl4veaTTpO8TDuykqQQWqlxDHkbwxxHiAg057Q8a8UGOlw119JHgcrhBQMOHxuc7xNvyQVvlDbNbYDkEG67On/lozzzn+MoMkgICAgICAgICAgICAgICAgILdRUMjaXyOaxjRdz3uDWtHMk6BYmYjrLatLXnlrG8y0zEOlPC4nZWmaosSC6CIFgt3vLb+V1wnU0j3rTHwXU3jedq/GfpEvbgm3+GVj2xsl6uUnsMnb1biTpYO90nXcDdbUz0s45+GajDHNMbx5x1/ttS7K8QEAoNPkjyOewbmuc0eAJAQWHuQeKrmygk7gLlBiIXue6/Dgg6jhUWSCJvKNt/G1z80HqQEBAQEBAQEBAQEBAQEBAQaptztkzD2hjA2SqkbmYx3uRt3Z321tcGw42O5R8+eMfSO624Xwu2snmtO1I8fP3R99HFNo9oaqsdeoldJY3DfdjZ3NYNB47+9QZva/W0vVU0+HTRyYa7ec+M/Ge/wDDCrDKEN3a+iLat9VG+jqHF80DQ+J7jd0kN7WJ4lpIF+ThyU7T5JtHLLy/F9HXFaMtI6T3+P8AboykqYQEGpV5+lk++780HikKDDYtJubzNz4D/YQKOPcBx0QdSaLADloglAQEBAQEBAQEBAQEBAQEBB83bZ4m6evq3uP9vJG3uZG4saPRo+aq8m9rzL3WimuLTUrHlE/rPVgXFabO++/VCCFlhuPRK94xaAN3OZOJPudU4/zBi7affnhW8W2/K2393z+m76AVg8iICDUK4/Sy/wB4/wDmKDwzFBgal2aU8hYIMnhbLyRjm9g/iCDpCAgICAgICAgIKboF0C6BdAugXQLoF0Hzn0h4Y6kxGpa4ENlkdUxE7nMlcXaeDi5v+FQr02tL0+k1PPgr7o2/Zrkbw64G8a24kdy5Xp4p+DPE+zIuaUIw670M7NvjD6+Zpb1rOrpmuFiYyQXSW5GzQO4E7iFM0+Pb2peb4xq4vMYaz27/AB8nUcylKQzIIfIACTuAuUGn1b7ve76znO8Lm6DwTyBBh4x2j3m6DN4Ey88IH12n8Op/JBv10C6BdAugXQLoJQLoF0FvMgjMgjOgZ0DOgjOgjrEDrEGvbY7MU2Jw9VNdkjLmGdgBkhcd/wB5psLt42G4gEa2rFu7thzWxTvDjGLdFWLxP+hbHVNv2XxTMjNuBLZC0g+F/Fc/w5TY1lZ9z34J0WYrLY1UkFIzjmIqJvwsOU/iWn5eJdY4tkpG0dfi6FgXRzh1MWvkD6uVpuDOR1YPdG3Q/wCLMt64KVR83E9RljbfaPd97t061dledcgdag8GM1VmBo3uOvgP9bINUrJygYXSOkbPK73IopLfakyGw8t/ogxMY1QbLsuz6YH6rHH9P1QbfnQMyCQ5BIcgnMgXQTdAugXQWboIJQUlyCkuQUl6Cl0iC2ZkFt1Qg88ldbn6IPO/FbcHeiC3/TA5O9EFQxS/B3ogutryeB9EF1tUUFxs5QY/EnFxvwAsgwErXPdlaLkkAeZQbLOxkNK6MfUcwc3ucNT+ZQajHCb7kGxYHIInuc/TsEDS5JuOSDOQ4g13MeNkHra9BUHIJzIJzIJzIJDkE3QMyCmyCLIKSEEFqCksQU5EEGNBQYggpMI5IKTAOQ9EFBgHIIKTEOSCMgQUmyCzO8ZSAQ08CdyDxDE429l9g7xBB8CguNxZgFm5R4WCDHYxXZ2AtBc5p91upIO/T0QYiOveN8Uv+W4/og9AxfnHL/lP/ZBfixjgGSk/3b/2QbPh9QerbffbXuub2QewSoKhIgrD0FQcgkOQVZkE3QXCEEWQLIIyoIyoGVBBagpLEEZEEGNBBjQU9UggwoKPZkFqSha7eLoPBUbNUz/ejHiCWn5IPP8A8H03DrR4Su/VBeptmIIzducnm55cg9rcKYEFxtAEFxtGEFQpkFYgQSIUE9WgqEaCQxBORBOVBesgWQLIFkEWQLIFkEZUDKgZUAtQRlQMiBlQRlQMiBkQTkQMqBlQTlQMqCcqBlQMqBlQMqCcqBlQVICAgWQECyCLIFkCyBZAsgWQLIFkCyBZAsgWQLIFkE2QLIFkBAsgICBZAsglAQEEICAgICAgICAgICAUBAQEBAQEBBKAgICAgICD/9k="/>
          <p:cNvSpPr>
            <a:spLocks noChangeAspect="1" noChangeArrowheads="1"/>
          </p:cNvSpPr>
          <p:nvPr/>
        </p:nvSpPr>
        <p:spPr bwMode="auto">
          <a:xfrm>
            <a:off x="4457700" y="2457450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378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1050" b="1" dirty="0">
              <a:solidFill>
                <a:srgbClr val="FFFFFF"/>
              </a:solidFill>
              <a:latin typeface="Arial" charset="0"/>
              <a:ea typeface="ＭＳ Ｐゴシック" charset="0"/>
              <a:cs typeface="Helvetica Neue"/>
            </a:endParaRPr>
          </a:p>
        </p:txBody>
      </p:sp>
      <p:pic>
        <p:nvPicPr>
          <p:cNvPr id="128003" name="Picture 9" descr="equipmentprotecti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7" y="785812"/>
            <a:ext cx="4357688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0965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d73bcc94-f185-471e-8f50-079d14f20990" xsi:nil="true"/>
    <lcf76f155ced4ddcb4097134ff3c332f xmlns="d73bcc94-f185-471e-8f50-079d14f20990">
      <Terms xmlns="http://schemas.microsoft.com/office/infopath/2007/PartnerControls"/>
    </lcf76f155ced4ddcb4097134ff3c332f>
    <TaxCatchAll xmlns="adc17e46-b978-42e3-99db-b1aa70272ea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BDA17725C3348AD6EE2166183EDE0" ma:contentTypeVersion="16" ma:contentTypeDescription="Create a new document." ma:contentTypeScope="" ma:versionID="27807f5e7462377e08242cb1fd43c55f">
  <xsd:schema xmlns:xsd="http://www.w3.org/2001/XMLSchema" xmlns:xs="http://www.w3.org/2001/XMLSchema" xmlns:p="http://schemas.microsoft.com/office/2006/metadata/properties" xmlns:ns2="d73bcc94-f185-471e-8f50-079d14f20990" xmlns:ns3="adc17e46-b978-42e3-99db-b1aa70272ea3" targetNamespace="http://schemas.microsoft.com/office/2006/metadata/properties" ma:root="true" ma:fieldsID="455e681937c6bb055baa2bcd8349f47f" ns2:_="" ns3:_="">
    <xsd:import namespace="d73bcc94-f185-471e-8f50-079d14f20990"/>
    <xsd:import namespace="adc17e46-b978-42e3-99db-b1aa70272e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3bcc94-f185-471e-8f50-079d14f209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77c7a08-74fa-4fc5-bee0-fca4584c7b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c17e46-b978-42e3-99db-b1aa70272ea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1f1bc34-c586-45cd-9167-67265f3294c0}" ma:internalName="TaxCatchAll" ma:showField="CatchAllData" ma:web="adc17e46-b978-42e3-99db-b1aa70272e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F48351-F665-469A-86E3-65C97500BFFB}">
  <ds:schemaRefs>
    <ds:schemaRef ds:uri="http://schemas.microsoft.com/office/2006/metadata/properties"/>
    <ds:schemaRef ds:uri="http://schemas.microsoft.com/office/infopath/2007/PartnerControls"/>
    <ds:schemaRef ds:uri="b4d0b74a-9033-45fa-b17a-20ffd1db22c1"/>
    <ds:schemaRef ds:uri="d73bcc94-f185-471e-8f50-079d14f20990"/>
    <ds:schemaRef ds:uri="adc17e46-b978-42e3-99db-b1aa70272ea3"/>
  </ds:schemaRefs>
</ds:datastoreItem>
</file>

<file path=customXml/itemProps2.xml><?xml version="1.0" encoding="utf-8"?>
<ds:datastoreItem xmlns:ds="http://schemas.openxmlformats.org/officeDocument/2006/customXml" ds:itemID="{8D5202AA-DD8A-4AE9-ABEC-33036BB6D1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5DBFE6-C5DA-4635-8A7E-EEE24B4E2A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3bcc94-f185-471e-8f50-079d14f20990"/>
    <ds:schemaRef ds:uri="adc17e46-b978-42e3-99db-b1aa70272e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103</Words>
  <Application>Microsoft Office PowerPoint</Application>
  <PresentationFormat>On-screen Show (16:9)</PresentationFormat>
  <Paragraphs>24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Times</vt:lpstr>
      <vt:lpstr>Office</vt:lpstr>
      <vt:lpstr>Benutzerdefiniertes Design</vt:lpstr>
      <vt:lpstr>1_Benutzerdefiniertes Design</vt:lpstr>
      <vt:lpstr>2_Benutzerdefiniertes Design</vt:lpstr>
      <vt:lpstr>3_Benutzerdefiniertes Design</vt:lpstr>
      <vt:lpstr>4_Benutzerdefiniertes Design</vt:lpstr>
      <vt:lpstr>Refresher on Issues in question production</vt:lpstr>
      <vt:lpstr>Great assessment questions evolve – and continue to need revision</vt:lpstr>
      <vt:lpstr>Good MCQ and EMQ writers’ checklist</vt:lpstr>
      <vt:lpstr>PowerPoint Presentation</vt:lpstr>
      <vt:lpstr>EULAR Assessment Checklist</vt:lpstr>
      <vt:lpstr>Case &amp; Swanson Guide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Yahui Henguely</cp:lastModifiedBy>
  <cp:revision>69</cp:revision>
  <cp:lastPrinted>2020-11-26T15:33:48Z</cp:lastPrinted>
  <dcterms:created xsi:type="dcterms:W3CDTF">2020-05-15T07:47:43Z</dcterms:created>
  <dcterms:modified xsi:type="dcterms:W3CDTF">2022-10-24T12:53:54Z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0x010100727BDA17725C3348AD6EE2166183EDE0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TemplateUrl">
    <vt:lpwstr/>
  </property>
  <property fmtid="{D5CDD505-2E9C-101B-9397-08002B2CF9AE}" pid="8" name="ComplianceAssetId">
    <vt:lpwstr/>
  </property>
  <property fmtid="{D5CDD505-2E9C-101B-9397-08002B2CF9AE}" pid="9" name="_ExtendedDescription">
    <vt:lpwstr/>
  </property>
</Properties>
</file>