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5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63" r:id="rId5"/>
    <p:sldMasterId id="2147483672" r:id="rId6"/>
    <p:sldMasterId id="2147483678" r:id="rId7"/>
    <p:sldMasterId id="2147483684" r:id="rId8"/>
    <p:sldMasterId id="2147483690" r:id="rId9"/>
  </p:sldMasterIdLst>
  <p:notesMasterIdLst>
    <p:notesMasterId r:id="rId32"/>
  </p:notesMasterIdLst>
  <p:sldIdLst>
    <p:sldId id="256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</p:sldIdLst>
  <p:sldSz cx="9144000" cy="5143500" type="screen16x9"/>
  <p:notesSz cx="6858000" cy="9144000"/>
  <p:custDataLst>
    <p:tags r:id="rId33"/>
  </p:custDataLst>
  <p:defaultTextStyle>
    <a:defPPr>
      <a:defRPr lang="de-DE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464874C2-042B-8442-A17B-3A54F4ED10CE}">
          <p14:sldIdLst>
            <p14:sldId id="256"/>
          </p14:sldIdLst>
        </p14:section>
        <p14:section name="text" id="{D17D22BD-CC22-1E40-82F2-76DF05D7793B}">
          <p14:sldIdLst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CA04"/>
    <a:srgbClr val="93117E"/>
    <a:srgbClr val="59DCE1"/>
    <a:srgbClr val="FDC60A"/>
    <a:srgbClr val="FEC709"/>
    <a:srgbClr val="0057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5" d="100"/>
          <a:sy n="135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566044-2188-5149-AAA5-0EF54049E570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328A88-9C14-CA49-8D93-C07449E723E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8481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FAB13BF3-592E-4244-919D-81B74BD41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013" y="869950"/>
            <a:ext cx="4529339" cy="941796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 sz="34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361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7197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008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522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2 </a:t>
            </a:r>
            <a:r>
              <a:rPr lang="de-DE" err="1"/>
              <a:t>columns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8569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6254933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5971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5743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7575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2 </a:t>
            </a:r>
            <a:r>
              <a:rPr lang="de-DE" err="1"/>
              <a:t>columns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250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3700657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4091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32598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06885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6895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2 </a:t>
            </a:r>
            <a:r>
              <a:rPr lang="de-DE" err="1"/>
              <a:t>columns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62510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36221983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09774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2386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2 </a:t>
            </a:r>
            <a:r>
              <a:rPr lang="de-DE" err="1"/>
              <a:t>columns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5547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3312223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9367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189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35756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2 </a:t>
            </a:r>
            <a:r>
              <a:rPr lang="de-DE" err="1"/>
              <a:t>columns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3559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577395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19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2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3AA5700D-696E-354D-902D-3B3AB3829DCF}"/>
              </a:ext>
            </a:extLst>
          </p:cNvPr>
          <p:cNvSpPr/>
          <p:nvPr userDrawn="1"/>
        </p:nvSpPr>
        <p:spPr>
          <a:xfrm>
            <a:off x="1" y="0"/>
            <a:ext cx="9144000" cy="5143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013" y="869950"/>
            <a:ext cx="4529339" cy="941796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pic>
        <p:nvPicPr>
          <p:cNvPr id="6" name="Grafik 11" descr="Grafik 11">
            <a:extLst>
              <a:ext uri="{FF2B5EF4-FFF2-40B4-BE49-F238E27FC236}">
                <a16:creationId xmlns:a16="http://schemas.microsoft.com/office/drawing/2014/main" id="{E81336E1-B604-1446-AFF9-2FFDBCC4AE1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r="13784"/>
          <a:stretch>
            <a:fillRect/>
          </a:stretch>
        </p:blipFill>
        <p:spPr>
          <a:xfrm>
            <a:off x="5559975" y="2482702"/>
            <a:ext cx="3584026" cy="2517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AFF76614-DF29-4A48-BE08-227264832D1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75051" y="397256"/>
            <a:ext cx="2937600" cy="48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358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400" i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" userDrawn="1">
          <p15:clr>
            <a:srgbClr val="F26B43"/>
          </p15:clr>
        </p15:guide>
        <p15:guide id="2" orient="horz" pos="548" userDrawn="1">
          <p15:clr>
            <a:srgbClr val="F26B43"/>
          </p15:clr>
        </p15:guide>
        <p15:guide id="3" pos="542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1415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344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7" r:id="rId2"/>
    <p:sldLayoutId id="2147483669" r:id="rId3"/>
    <p:sldLayoutId id="2147483670" r:id="rId4"/>
    <p:sldLayoutId id="2147483671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 userDrawn="1">
          <p15:clr>
            <a:srgbClr val="F26B43"/>
          </p15:clr>
        </p15:guide>
        <p15:guide id="3" pos="383" userDrawn="1">
          <p15:clr>
            <a:srgbClr val="F26B43"/>
          </p15:clr>
        </p15:guide>
        <p15:guide id="4" pos="2925" userDrawn="1">
          <p15:clr>
            <a:srgbClr val="F26B43"/>
          </p15:clr>
        </p15:guide>
        <p15:guide id="6" orient="horz" pos="548" userDrawn="1">
          <p15:clr>
            <a:srgbClr val="F26B43"/>
          </p15:clr>
        </p15:guide>
        <p15:guide id="7" orient="horz" pos="1224" userDrawn="1">
          <p15:clr>
            <a:srgbClr val="F26B43"/>
          </p15:clr>
        </p15:guide>
        <p15:guide id="8" orient="horz" pos="306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ED176887-8CC9-D547-B5AB-74D46E48C807}"/>
              </a:ext>
            </a:extLst>
          </p:cNvPr>
          <p:cNvSpPr/>
          <p:nvPr userDrawn="1"/>
        </p:nvSpPr>
        <p:spPr>
          <a:xfrm>
            <a:off x="0" y="529444"/>
            <a:ext cx="219205" cy="4614055"/>
          </a:xfrm>
          <a:prstGeom prst="rect">
            <a:avLst/>
          </a:prstGeom>
          <a:solidFill>
            <a:srgbClr val="FDC6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275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524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>
          <p15:clr>
            <a:srgbClr val="F26B43"/>
          </p15:clr>
        </p15:guide>
        <p15:guide id="3" pos="383">
          <p15:clr>
            <a:srgbClr val="F26B43"/>
          </p15:clr>
        </p15:guide>
        <p15:guide id="4" pos="2925">
          <p15:clr>
            <a:srgbClr val="F26B43"/>
          </p15:clr>
        </p15:guide>
        <p15:guide id="6" orient="horz" pos="548">
          <p15:clr>
            <a:srgbClr val="F26B43"/>
          </p15:clr>
        </p15:guide>
        <p15:guide id="7" orient="horz" pos="1224">
          <p15:clr>
            <a:srgbClr val="F26B43"/>
          </p15:clr>
        </p15:guide>
        <p15:guide id="8" orient="horz" pos="306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ED176887-8CC9-D547-B5AB-74D46E48C807}"/>
              </a:ext>
            </a:extLst>
          </p:cNvPr>
          <p:cNvSpPr/>
          <p:nvPr userDrawn="1"/>
        </p:nvSpPr>
        <p:spPr>
          <a:xfrm>
            <a:off x="0" y="529444"/>
            <a:ext cx="219205" cy="4614055"/>
          </a:xfrm>
          <a:prstGeom prst="rect">
            <a:avLst/>
          </a:prstGeom>
          <a:solidFill>
            <a:srgbClr val="59DC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275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208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>
          <p15:clr>
            <a:srgbClr val="F26B43"/>
          </p15:clr>
        </p15:guide>
        <p15:guide id="3" pos="383">
          <p15:clr>
            <a:srgbClr val="F26B43"/>
          </p15:clr>
        </p15:guide>
        <p15:guide id="4" pos="2925">
          <p15:clr>
            <a:srgbClr val="F26B43"/>
          </p15:clr>
        </p15:guide>
        <p15:guide id="6" orient="horz" pos="548">
          <p15:clr>
            <a:srgbClr val="F26B43"/>
          </p15:clr>
        </p15:guide>
        <p15:guide id="7" orient="horz" pos="1224">
          <p15:clr>
            <a:srgbClr val="F26B43"/>
          </p15:clr>
        </p15:guide>
        <p15:guide id="8" orient="horz" pos="3060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ED176887-8CC9-D547-B5AB-74D46E48C807}"/>
              </a:ext>
            </a:extLst>
          </p:cNvPr>
          <p:cNvSpPr/>
          <p:nvPr userDrawn="1"/>
        </p:nvSpPr>
        <p:spPr>
          <a:xfrm>
            <a:off x="0" y="529444"/>
            <a:ext cx="219205" cy="4614055"/>
          </a:xfrm>
          <a:prstGeom prst="rect">
            <a:avLst/>
          </a:prstGeom>
          <a:solidFill>
            <a:srgbClr val="9311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275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329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>
          <p15:clr>
            <a:srgbClr val="F26B43"/>
          </p15:clr>
        </p15:guide>
        <p15:guide id="3" pos="383">
          <p15:clr>
            <a:srgbClr val="F26B43"/>
          </p15:clr>
        </p15:guide>
        <p15:guide id="4" pos="2925">
          <p15:clr>
            <a:srgbClr val="F26B43"/>
          </p15:clr>
        </p15:guide>
        <p15:guide id="6" orient="horz" pos="548">
          <p15:clr>
            <a:srgbClr val="F26B43"/>
          </p15:clr>
        </p15:guide>
        <p15:guide id="7" orient="horz" pos="1224">
          <p15:clr>
            <a:srgbClr val="F26B43"/>
          </p15:clr>
        </p15:guide>
        <p15:guide id="8" orient="horz" pos="3060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ED176887-8CC9-D547-B5AB-74D46E48C807}"/>
              </a:ext>
            </a:extLst>
          </p:cNvPr>
          <p:cNvSpPr/>
          <p:nvPr userDrawn="1"/>
        </p:nvSpPr>
        <p:spPr>
          <a:xfrm>
            <a:off x="0" y="529444"/>
            <a:ext cx="219205" cy="4614055"/>
          </a:xfrm>
          <a:prstGeom prst="rect">
            <a:avLst/>
          </a:prstGeom>
          <a:solidFill>
            <a:srgbClr val="B0CA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275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85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>
          <p15:clr>
            <a:srgbClr val="F26B43"/>
          </p15:clr>
        </p15:guide>
        <p15:guide id="3" pos="383">
          <p15:clr>
            <a:srgbClr val="F26B43"/>
          </p15:clr>
        </p15:guide>
        <p15:guide id="4" pos="2925">
          <p15:clr>
            <a:srgbClr val="F26B43"/>
          </p15:clr>
        </p15:guide>
        <p15:guide id="6" orient="horz" pos="548">
          <p15:clr>
            <a:srgbClr val="F26B43"/>
          </p15:clr>
        </p15:guide>
        <p15:guide id="7" orient="horz" pos="1224">
          <p15:clr>
            <a:srgbClr val="F26B43"/>
          </p15:clr>
        </p15:guide>
        <p15:guide id="8" orient="horz" pos="30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A334D7-C082-664B-AA0B-FC7C9BCD4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999" y="1208153"/>
            <a:ext cx="8322028" cy="997196"/>
          </a:xfrm>
        </p:spPr>
        <p:txBody>
          <a:bodyPr/>
          <a:lstStyle/>
          <a:p>
            <a:r>
              <a:rPr lang="de-DE" sz="3600" dirty="0"/>
              <a:t>32nd </a:t>
            </a:r>
            <a:r>
              <a:rPr lang="de-DE" sz="3600" dirty="0" err="1"/>
              <a:t>Sonography</a:t>
            </a:r>
            <a:r>
              <a:rPr lang="de-DE" sz="3600" dirty="0"/>
              <a:t> Course 2025, </a:t>
            </a:r>
            <a:br>
              <a:rPr lang="de-DE" sz="3600" dirty="0"/>
            </a:br>
            <a:r>
              <a:rPr lang="de-DE" sz="3600" dirty="0"/>
              <a:t>- MSUS Intermediate </a:t>
            </a:r>
          </a:p>
        </p:txBody>
      </p:sp>
    </p:spTree>
    <p:extLst>
      <p:ext uri="{BB962C8B-B14F-4D97-AF65-F5344CB8AC3E}">
        <p14:creationId xmlns:p14="http://schemas.microsoft.com/office/powerpoint/2010/main" val="4235564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9992CB-9FC7-CBBB-E0F9-ABEDACB11F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F89CA-E809-E3CD-5FE2-84AA79D2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Elbow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FEAFAC-CF1D-AA67-ED4C-B68ECA134F3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2A4C7-2109-19E8-3AD1-D20353B00F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E7471-F4B2-2E8D-46CC-CAB44A0F6F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372018-603D-1C1B-F512-3257AB60E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3086778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C14072-B69C-F9FF-7874-0858F91D1B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8A8EE-4075-62A6-2E60-A5E31BA61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Wrist &amp; Hand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4C1B3F-868A-FD78-6C0F-DDBF771652A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1A86B5-2203-A52B-F3CD-E7B4C7BCE0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DE75E-743F-579E-99DC-83A444BF67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C311C7-E5F9-504D-6AF5-C395974DF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4140619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A1E02C-9AB7-F5F1-ED3A-69541F7C41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DB020-68D0-6E15-BAD2-A693ECC63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Wrist &amp; Hand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E0B447-59AF-970F-4D5A-A2E8721B1B2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F3A07D-7A2D-5A9D-E8BF-F76B2D82EE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66895-4FF9-E964-9020-33A2BDCE8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C4AC99-2E82-4650-DE04-94BBAACF6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4199212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EC4B34-2BA1-08E1-F00F-9C900C4E1F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77AEC-C650-6731-6B8E-EA76B5939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Wrist &amp; Hand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1276E8-5BE3-380E-37CF-D7D26AB55ED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642F41-1C0C-A46E-0AC9-8D5A36B22D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13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60B27-7DE0-537F-DC99-029314762D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6A6ECF-BD27-B512-B3E3-C3B808D41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2474941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5A6188-D627-3321-F48F-C7B81A58AA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F2C98-1172-E52F-3971-7EEF49046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Hip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07DF25-E937-F5B6-FC5E-FCE37E6F37B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D94791-1BEF-8609-A959-040EA6DE2A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329B2-02B6-A5E1-42CE-4B3F7CC88F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CB489F-31A2-E2BC-FE04-BE9B59B1B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3323844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53011E-CFC3-2E74-94FE-E48E7E013B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E88A2-7CFB-80D9-9D14-CD45CD7E5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Hip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AD6A2D-40C8-36E9-B939-7947A919ECD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D05FF1-A688-091F-B958-4F1405DA4B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241D1-F2FC-DDB3-398E-550D9648DC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5AE821-FD37-49B6-66DF-E995745F2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1889703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F6D60C-94D1-195A-319E-594A50F690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1A4BE-DD8A-C1DE-2F21-D420E5D48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Hip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CB1A76-2ED0-F9CC-82F5-BB96DE110B3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B3830B-B3E3-B914-6396-1774140329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16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6AB33-9927-6002-23C1-396498BA13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84C133-2D26-54EE-5E4C-AA6B175E7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21785937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DB0DE3-DEC0-DFB7-CD01-48B295F008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AD8A7-6624-5CE5-5F30-155513368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Knee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EADC35-C373-11F8-1E3D-78D54F4BA77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F205CA-C413-4EDB-7946-1CABC216DE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17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2DE06-ED47-5960-3812-2F8EBE1CBB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891CF0-CE59-3142-74BB-8543BCB46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17161812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680CF0-F428-17F0-EB37-695A3A0CF3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E2AAE-65E1-0005-0BF1-65C8700EA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Knee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89B05D-FF2C-CA79-B7EA-5AAE8490905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A1C77B-4430-10E1-9828-0B68E23F6D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18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5566C-DEF4-41E5-C538-4FF99292ED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90DC45-BF92-5A7F-9672-02CD54625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22058708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5CBF55-B685-5599-B893-33E9CF18B9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A533F-078C-BFD9-7FC9-0828E544C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Knee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59C150-6207-9C10-0F3D-B2838C1BE3C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EFF3D0-99A8-E4B1-677D-E13D6BB07E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19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A8DAC-04BC-2C5C-DF08-AF7B8C0A0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F66347-A6D2-EA76-8573-781FB78030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3084421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C9DCF83F-B95E-6646-AE6F-2DB82DB9E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7" y="872020"/>
            <a:ext cx="7985557" cy="815112"/>
          </a:xfrm>
        </p:spPr>
        <p:txBody>
          <a:bodyPr/>
          <a:lstStyle/>
          <a:p>
            <a:r>
              <a:rPr lang="de-DE" dirty="0">
                <a:solidFill>
                  <a:schemeClr val="tx2"/>
                </a:solidFill>
              </a:rPr>
              <a:t>PowerPoint </a:t>
            </a:r>
            <a:r>
              <a:rPr lang="de-DE" dirty="0" err="1">
                <a:solidFill>
                  <a:schemeClr val="tx2"/>
                </a:solidFill>
              </a:rPr>
              <a:t>requirements</a:t>
            </a:r>
            <a:r>
              <a:rPr lang="de-DE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590EFBA-8B6E-A246-9855-F01E3758F8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687133"/>
            <a:ext cx="16452000" cy="287198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 err="1">
                <a:solidFill>
                  <a:schemeClr val="tx2"/>
                </a:solidFill>
              </a:rPr>
              <a:t>You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are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required</a:t>
            </a:r>
            <a:r>
              <a:rPr lang="de-DE" sz="1200" dirty="0">
                <a:solidFill>
                  <a:schemeClr val="tx2"/>
                </a:solidFill>
              </a:rPr>
              <a:t> to </a:t>
            </a:r>
            <a:r>
              <a:rPr lang="de-DE" sz="1200" dirty="0" err="1">
                <a:solidFill>
                  <a:schemeClr val="tx2"/>
                </a:solidFill>
              </a:rPr>
              <a:t>submit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standard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ultrasound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examinations</a:t>
            </a:r>
            <a:r>
              <a:rPr lang="de-DE" sz="1200" dirty="0">
                <a:solidFill>
                  <a:schemeClr val="tx2"/>
                </a:solidFill>
              </a:rPr>
              <a:t> for the </a:t>
            </a:r>
            <a:r>
              <a:rPr lang="de-DE" sz="1200" dirty="0" err="1">
                <a:solidFill>
                  <a:schemeClr val="tx2"/>
                </a:solidFill>
              </a:rPr>
              <a:t>following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joint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regions</a:t>
            </a:r>
            <a:r>
              <a:rPr lang="de-DE" sz="1200" dirty="0">
                <a:solidFill>
                  <a:schemeClr val="tx2"/>
                </a:solidFill>
              </a:rPr>
              <a:t>: </a:t>
            </a:r>
          </a:p>
          <a:p>
            <a:r>
              <a:rPr lang="de-DE" sz="1200" dirty="0">
                <a:solidFill>
                  <a:schemeClr val="tx2"/>
                </a:solidFill>
              </a:rPr>
              <a:t>      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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Shoulder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,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elbow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,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wrist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 &amp;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hand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, hip,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knee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,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ankle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 &amp;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foot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. </a:t>
            </a:r>
          </a:p>
          <a:p>
            <a:endParaRPr lang="de-DE" sz="1200" dirty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For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each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region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,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please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submit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one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examination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,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ensuring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that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 all relevant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structures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are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included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200" dirty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This will total 6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ultrasound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 </a:t>
            </a:r>
            <a:r>
              <a:rPr lang="de-DE" sz="1200" dirty="0" err="1">
                <a:solidFill>
                  <a:schemeClr val="tx2"/>
                </a:solidFill>
                <a:sym typeface="Wingdings" panose="05000000000000000000" pitchFamily="2" charset="2"/>
              </a:rPr>
              <a:t>examinations</a:t>
            </a:r>
            <a:r>
              <a:rPr lang="de-DE" sz="1200" dirty="0">
                <a:solidFill>
                  <a:schemeClr val="tx2"/>
                </a:solidFill>
                <a:sym typeface="Wingdings" panose="05000000000000000000" pitchFamily="2" charset="2"/>
              </a:rPr>
              <a:t>. </a:t>
            </a:r>
            <a:endParaRPr lang="de-DE" sz="1200" dirty="0">
              <a:solidFill>
                <a:schemeClr val="tx2"/>
              </a:solidFill>
            </a:endParaRPr>
          </a:p>
          <a:p>
            <a:endParaRPr lang="de-DE" sz="12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>
                <a:solidFill>
                  <a:schemeClr val="tx2"/>
                </a:solidFill>
              </a:rPr>
              <a:t>The </a:t>
            </a:r>
            <a:r>
              <a:rPr lang="de-DE" sz="1200" dirty="0" err="1">
                <a:solidFill>
                  <a:schemeClr val="tx2"/>
                </a:solidFill>
              </a:rPr>
              <a:t>identify</a:t>
            </a:r>
            <a:r>
              <a:rPr lang="de-DE" sz="1200" dirty="0">
                <a:solidFill>
                  <a:schemeClr val="tx2"/>
                </a:solidFill>
              </a:rPr>
              <a:t> of the individual </a:t>
            </a:r>
            <a:r>
              <a:rPr lang="de-DE" sz="1200" dirty="0" err="1">
                <a:solidFill>
                  <a:schemeClr val="tx2"/>
                </a:solidFill>
              </a:rPr>
              <a:t>being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scanned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must</a:t>
            </a:r>
            <a:r>
              <a:rPr lang="de-DE" sz="1200" dirty="0">
                <a:solidFill>
                  <a:schemeClr val="tx2"/>
                </a:solidFill>
              </a:rPr>
              <a:t> be </a:t>
            </a:r>
            <a:r>
              <a:rPr lang="de-DE" sz="1200" dirty="0" err="1">
                <a:solidFill>
                  <a:schemeClr val="tx2"/>
                </a:solidFill>
              </a:rPr>
              <a:t>removed</a:t>
            </a:r>
            <a:r>
              <a:rPr lang="de-DE" sz="1200" dirty="0">
                <a:solidFill>
                  <a:schemeClr val="tx2"/>
                </a:solidFill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2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 err="1">
                <a:solidFill>
                  <a:schemeClr val="tx2"/>
                </a:solidFill>
              </a:rPr>
              <a:t>Please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use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these</a:t>
            </a:r>
            <a:r>
              <a:rPr lang="de-DE" sz="1200" dirty="0">
                <a:solidFill>
                  <a:schemeClr val="tx2"/>
                </a:solidFill>
              </a:rPr>
              <a:t> PowerPoint </a:t>
            </a:r>
            <a:r>
              <a:rPr lang="de-DE" sz="1200" dirty="0" err="1">
                <a:solidFill>
                  <a:schemeClr val="tx2"/>
                </a:solidFill>
              </a:rPr>
              <a:t>slides</a:t>
            </a:r>
            <a:r>
              <a:rPr lang="de-DE" sz="1200" dirty="0">
                <a:solidFill>
                  <a:schemeClr val="tx2"/>
                </a:solidFill>
              </a:rPr>
              <a:t> to </a:t>
            </a:r>
            <a:r>
              <a:rPr lang="de-DE" sz="1200" dirty="0" err="1">
                <a:solidFill>
                  <a:schemeClr val="tx2"/>
                </a:solidFill>
              </a:rPr>
              <a:t>insert</a:t>
            </a:r>
            <a:r>
              <a:rPr lang="de-DE" sz="1200" dirty="0">
                <a:solidFill>
                  <a:schemeClr val="tx2"/>
                </a:solidFill>
              </a:rPr>
              <a:t> the legend for the </a:t>
            </a:r>
            <a:r>
              <a:rPr lang="de-DE" sz="1200" dirty="0" err="1">
                <a:solidFill>
                  <a:schemeClr val="tx2"/>
                </a:solidFill>
              </a:rPr>
              <a:t>examination</a:t>
            </a:r>
            <a:r>
              <a:rPr lang="de-DE" sz="1200" dirty="0">
                <a:solidFill>
                  <a:schemeClr val="tx2"/>
                </a:solidFill>
              </a:rPr>
              <a:t> of the different </a:t>
            </a:r>
            <a:r>
              <a:rPr lang="de-DE" sz="1200" dirty="0" err="1">
                <a:solidFill>
                  <a:schemeClr val="tx2"/>
                </a:solidFill>
              </a:rPr>
              <a:t>joint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regions</a:t>
            </a:r>
            <a:r>
              <a:rPr lang="de-DE" sz="1200" dirty="0">
                <a:solidFill>
                  <a:schemeClr val="tx2"/>
                </a:solidFill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2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dirty="0" err="1">
                <a:solidFill>
                  <a:schemeClr val="tx2"/>
                </a:solidFill>
              </a:rPr>
              <a:t>If</a:t>
            </a:r>
            <a:r>
              <a:rPr lang="de-DE" sz="1200" dirty="0">
                <a:solidFill>
                  <a:schemeClr val="tx2"/>
                </a:solidFill>
              </a:rPr>
              <a:t> additional </a:t>
            </a:r>
            <a:r>
              <a:rPr lang="de-DE" sz="1200" dirty="0" err="1">
                <a:solidFill>
                  <a:schemeClr val="tx2"/>
                </a:solidFill>
              </a:rPr>
              <a:t>slides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are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needed</a:t>
            </a:r>
            <a:r>
              <a:rPr lang="de-DE" sz="1200" dirty="0">
                <a:solidFill>
                  <a:schemeClr val="tx2"/>
                </a:solidFill>
              </a:rPr>
              <a:t>, </a:t>
            </a:r>
            <a:r>
              <a:rPr lang="de-DE" sz="1200" dirty="0" err="1">
                <a:solidFill>
                  <a:schemeClr val="tx2"/>
                </a:solidFill>
              </a:rPr>
              <a:t>feel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free</a:t>
            </a:r>
            <a:r>
              <a:rPr lang="de-DE" sz="1200" dirty="0">
                <a:solidFill>
                  <a:schemeClr val="tx2"/>
                </a:solidFill>
              </a:rPr>
              <a:t> to ‚</a:t>
            </a:r>
            <a:r>
              <a:rPr lang="de-DE" sz="1200" dirty="0" err="1">
                <a:solidFill>
                  <a:schemeClr val="tx2"/>
                </a:solidFill>
              </a:rPr>
              <a:t>copy</a:t>
            </a:r>
            <a:r>
              <a:rPr lang="de-DE" sz="1200" dirty="0">
                <a:solidFill>
                  <a:schemeClr val="tx2"/>
                </a:solidFill>
              </a:rPr>
              <a:t> and </a:t>
            </a:r>
            <a:r>
              <a:rPr lang="de-DE" sz="1200" dirty="0" err="1">
                <a:solidFill>
                  <a:schemeClr val="tx2"/>
                </a:solidFill>
              </a:rPr>
              <a:t>paste</a:t>
            </a:r>
            <a:r>
              <a:rPr lang="de-DE" sz="1200" dirty="0">
                <a:solidFill>
                  <a:schemeClr val="tx2"/>
                </a:solidFill>
              </a:rPr>
              <a:t>‘ to </a:t>
            </a:r>
            <a:r>
              <a:rPr lang="de-DE" sz="1200" dirty="0" err="1">
                <a:solidFill>
                  <a:schemeClr val="tx2"/>
                </a:solidFill>
              </a:rPr>
              <a:t>insert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similar</a:t>
            </a:r>
            <a:r>
              <a:rPr lang="de-DE" sz="1200" dirty="0">
                <a:solidFill>
                  <a:schemeClr val="tx2"/>
                </a:solidFill>
              </a:rPr>
              <a:t> </a:t>
            </a:r>
            <a:r>
              <a:rPr lang="de-DE" sz="1200" dirty="0" err="1">
                <a:solidFill>
                  <a:schemeClr val="tx2"/>
                </a:solidFill>
              </a:rPr>
              <a:t>slides</a:t>
            </a:r>
            <a:r>
              <a:rPr lang="de-DE" sz="1200" dirty="0">
                <a:solidFill>
                  <a:schemeClr val="tx2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297905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02DE3D-6C65-DAC0-2385-9A14A1772A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FB1FB-78B5-AA9E-7D63-CA82C3362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Ankle &amp; Foot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2D1A75-B088-B201-1939-47F13C71AF8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7CB5CB-9067-E26D-6B83-A28CEB5484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20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DE01C-CEE1-5CDD-D2E9-C329394E43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B64CD5-A5BB-ED7A-63CA-F1678DB4A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23837820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2FEAF4-35AC-F3FB-698F-5217B240A6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1D9D1-2150-006C-0A85-2D38B8975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Ankle &amp; Foot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3A37F9-CBAB-FD1E-BD2D-8F9AC44B71F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16BC-D084-1798-E88E-273D2A9353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68514C-87A8-7F6C-5D69-A2BFB155C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1DE48D-BC86-3386-CB2E-A39DDF2E5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20168543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B737E2-6C29-D8ED-F260-BF5EA15999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41B69-ADB2-C0D6-302B-9E1D1E399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Ankle &amp; Foot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54DF20-8F21-5D08-E4BC-1D7EBF1B426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A12A3-9E5B-F1D9-BD3F-2D5539E2BD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028FC0-91A9-1E3C-9E77-0A343A3A3E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450A89-2FB2-CB11-8879-78BD7877C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359370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B6D62-C39D-AEF1-78BB-36D84DCF0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Further information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1D87AC-36C9-0359-8467-289A9667AD4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D8FFA4-0F49-E6A3-083E-3DA4E714A3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BD724-BF86-1C55-1644-BF8599F2B0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E98B4E-BC8B-866F-2711-55FC1CC9E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687131"/>
            <a:ext cx="16452000" cy="287198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2"/>
                </a:solidFill>
              </a:rPr>
              <a:t>The scans for each joint region should encompass all relevant structures as taught in the basic course for rheumatologists.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2"/>
                </a:solidFill>
              </a:rPr>
              <a:t>The EULAR Ultrasound Scanning Guide may be referenced for guidance.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2"/>
                </a:solidFill>
              </a:rPr>
              <a:t>Each slide must include both longitudinal and transverse ultrasound scans showcasing a specific anatomical structure.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2"/>
                </a:solidFill>
              </a:rPr>
              <a:t>Each ultrasound image should clearly label the initials of the bone landmarks and the most relevant structures visible in the scan.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2"/>
                </a:solidFill>
              </a:rPr>
              <a:t>A detailed legend must accompany each scan, including the anatomical area and scanning place. Images must be anonymised, with no patient data included.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0773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6CB61-6EE7-7567-88ED-3C763CEDB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Example – Shoulder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AB34EF-C8F0-9A1F-941A-1558F15DA61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17C778-1C55-6889-1580-2A0992579F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BAFB8B-FCF8-33C7-938B-3B5CA95305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6FB288-49B9-154F-17DB-CD5453D0D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16632000" cy="2615459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2"/>
                </a:solidFill>
              </a:rPr>
              <a:t>Legend: transverse (left) and longitudinal (right) image of the long head of the biceps tendon in the humeral bicipital groove. </a:t>
            </a:r>
          </a:p>
          <a:p>
            <a:endParaRPr lang="en-GB" dirty="0"/>
          </a:p>
        </p:txBody>
      </p:sp>
      <p:pic>
        <p:nvPicPr>
          <p:cNvPr id="7" name="Picture 12">
            <a:extLst>
              <a:ext uri="{FF2B5EF4-FFF2-40B4-BE49-F238E27FC236}">
                <a16:creationId xmlns:a16="http://schemas.microsoft.com/office/drawing/2014/main" id="{3A11D78C-7FA7-EC84-6391-BE0A7A35B75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8" y="1442962"/>
            <a:ext cx="3387216" cy="2074670"/>
          </a:xfrm>
          <a:prstGeom prst="rect">
            <a:avLst/>
          </a:prstGeom>
        </p:spPr>
      </p:pic>
      <p:pic>
        <p:nvPicPr>
          <p:cNvPr id="8" name="Imagen 20">
            <a:extLst>
              <a:ext uri="{FF2B5EF4-FFF2-40B4-BE49-F238E27FC236}">
                <a16:creationId xmlns:a16="http://schemas.microsoft.com/office/drawing/2014/main" id="{6E4DB23E-24AA-377C-A31C-4F76D717F52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5213" y="1442962"/>
            <a:ext cx="4625976" cy="2088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485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E97D8-D657-1E31-2E31-84F535081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Shoulder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ADC868-BC52-8F51-ECE5-6CF72DF7333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7B2B68-5782-F4B1-2D20-4B7A08B448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4E1BE-273F-AC79-457C-2D610931FC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73CC08-2ED2-C01D-402C-ACF8E6E6C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2063908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75B5F0-B48D-FA1D-1B54-8810F71E76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F67CA-C202-0225-9885-2F6F84913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Shoulder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70C532-EBC5-82B1-F563-E1123F16582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CB66DE-F002-6CD3-B461-14F754841B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664D6-C330-9B01-452F-E4CC03995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C5BC21-20AC-B94B-58DF-EBC3A8B99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2159111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2EB975-7CBB-581E-E888-1FB0CB41AF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70529-C89B-BE3A-9998-C63C61EC0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Shoulder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DC9F0E-8B60-CC06-A833-F0CC730EC1E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CC007F-DD20-1ABB-ACE0-DF18B8E9B2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BB5F8-3AEC-0380-D4E4-41D3F27003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7ADBDE-51C4-7C5B-571D-D5D5841C1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3580027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F3186A-2131-5688-99F9-0967635469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887DD-B0A2-F21E-6215-4F91A5734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Elbow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1C67D7-6E4A-FBB8-41A7-54FC8DD1D9A1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70D31A-C535-B125-5E3D-3A35EAEC96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9007E-820F-9178-4074-4A6638FF71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5B8D83-806C-9DCD-A9FB-32C09A522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3693424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361CE7-4D0B-3ED9-3784-B333FAB9D6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2C53F-C2C5-44CE-3A8D-A5A423214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2"/>
                </a:solidFill>
              </a:rPr>
              <a:t>Elbow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69BC66-E393-F342-D79D-5ECED19DD0B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FC8BA77-E2E8-6540-9C4F-CD72717460A6}" type="datetime1">
              <a:rPr lang="de-DE" smtClean="0"/>
              <a:pPr/>
              <a:t>29.01.2025</a:t>
            </a:fld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19456D-F99D-649E-63F9-4BC6ACE963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389896-F367-714C-8F78-68AC34FA692E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669B8-7BC2-C45A-F78F-2EAF830DA9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9F0F5C-E100-50A3-1D05-37F9DACFD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Please insert your legend here…</a:t>
            </a:r>
          </a:p>
        </p:txBody>
      </p:sp>
    </p:spTree>
    <p:extLst>
      <p:ext uri="{BB962C8B-B14F-4D97-AF65-F5344CB8AC3E}">
        <p14:creationId xmlns:p14="http://schemas.microsoft.com/office/powerpoint/2010/main" val="32577848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423c42-0f35-4d14-8515-d6401506effb"/>
</p:tagLst>
</file>

<file path=ppt/theme/theme1.xml><?xml version="1.0" encoding="utf-8"?>
<a:theme xmlns:a="http://schemas.openxmlformats.org/drawingml/2006/main" name="Office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3dd5c007-02d9-4a34-8410-618d77513230" xsi:nil="true"/>
    <SharedWithUsers xmlns="6d4901c0-a02f-4b15-8786-3599c6daca53">
      <UserInfo>
        <DisplayName/>
        <AccountId xsi:nil="true"/>
        <AccountType/>
      </UserInfo>
    </SharedWithUsers>
    <TaxCatchAll xmlns="6d4901c0-a02f-4b15-8786-3599c6daca53" xsi:nil="true"/>
    <lcf76f155ced4ddcb4097134ff3c332f xmlns="3dd5c007-02d9-4a34-8410-618d7751323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FC10978C40C8468552B88D9AD4B7BD" ma:contentTypeVersion="18" ma:contentTypeDescription="Create a new document." ma:contentTypeScope="" ma:versionID="dd6509104bbe14e9f22ea427525c8a8f">
  <xsd:schema xmlns:xsd="http://www.w3.org/2001/XMLSchema" xmlns:xs="http://www.w3.org/2001/XMLSchema" xmlns:p="http://schemas.microsoft.com/office/2006/metadata/properties" xmlns:ns2="3dd5c007-02d9-4a34-8410-618d77513230" xmlns:ns3="6d4901c0-a02f-4b15-8786-3599c6daca53" targetNamespace="http://schemas.microsoft.com/office/2006/metadata/properties" ma:root="true" ma:fieldsID="e300f0cc5318f0885cdb0bffc9fb7a9d" ns2:_="" ns3:_="">
    <xsd:import namespace="3dd5c007-02d9-4a34-8410-618d77513230"/>
    <xsd:import namespace="6d4901c0-a02f-4b15-8786-3599c6daca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d5c007-02d9-4a34-8410-618d775132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77c7a08-74fa-4fc5-bee0-fca4584c7bf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901c0-a02f-4b15-8786-3599c6daca5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733655c-edb6-44d9-8ba4-531a43ac0a4d}" ma:internalName="TaxCatchAll" ma:showField="CatchAllData" ma:web="6d4901c0-a02f-4b15-8786-3599c6daca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F48351-F665-469A-86E3-65C97500BFFB}">
  <ds:schemaRefs>
    <ds:schemaRef ds:uri="3dd5c007-02d9-4a34-8410-618d77513230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6d4901c0-a02f-4b15-8786-3599c6daca53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D5202AA-DD8A-4AE9-ABEC-33036BB6D1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772C70-A250-48AB-81CD-DD2114A8B1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d5c007-02d9-4a34-8410-618d77513230"/>
    <ds:schemaRef ds:uri="6d4901c0-a02f-4b15-8786-3599c6daca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420</Words>
  <Application>Microsoft Office PowerPoint</Application>
  <PresentationFormat>On-screen Show (16:9)</PresentationFormat>
  <Paragraphs>108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Wingdings</vt:lpstr>
      <vt:lpstr>Office</vt:lpstr>
      <vt:lpstr>Benutzerdefiniertes Design</vt:lpstr>
      <vt:lpstr>1_Benutzerdefiniertes Design</vt:lpstr>
      <vt:lpstr>2_Benutzerdefiniertes Design</vt:lpstr>
      <vt:lpstr>3_Benutzerdefiniertes Design</vt:lpstr>
      <vt:lpstr>4_Benutzerdefiniertes Design</vt:lpstr>
      <vt:lpstr>32nd Sonography Course 2025,  - MSUS Intermediate </vt:lpstr>
      <vt:lpstr>PowerPoint requirements </vt:lpstr>
      <vt:lpstr>Further information</vt:lpstr>
      <vt:lpstr>Example – Shoulder </vt:lpstr>
      <vt:lpstr>Shoulder</vt:lpstr>
      <vt:lpstr>Shoulder</vt:lpstr>
      <vt:lpstr>Shoulder</vt:lpstr>
      <vt:lpstr>Elbow</vt:lpstr>
      <vt:lpstr>Elbow</vt:lpstr>
      <vt:lpstr>Elbow</vt:lpstr>
      <vt:lpstr>Wrist &amp; Hand </vt:lpstr>
      <vt:lpstr>Wrist &amp; Hand </vt:lpstr>
      <vt:lpstr>Wrist &amp; Hand </vt:lpstr>
      <vt:lpstr>Hip</vt:lpstr>
      <vt:lpstr>Hip</vt:lpstr>
      <vt:lpstr>Hip</vt:lpstr>
      <vt:lpstr>Knee</vt:lpstr>
      <vt:lpstr>Knee</vt:lpstr>
      <vt:lpstr>Knee</vt:lpstr>
      <vt:lpstr>Ankle &amp; Foot </vt:lpstr>
      <vt:lpstr>Ankle &amp; Foot </vt:lpstr>
      <vt:lpstr>Ankle &amp; Foot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Office-Anwender</dc:creator>
  <cp:lastModifiedBy>Lea Ryhänen</cp:lastModifiedBy>
  <cp:revision>3</cp:revision>
  <cp:lastPrinted>2020-11-26T15:33:48Z</cp:lastPrinted>
  <dcterms:created xsi:type="dcterms:W3CDTF">2020-05-15T07:47:43Z</dcterms:created>
  <dcterms:modified xsi:type="dcterms:W3CDTF">2025-01-29T15:57:57Z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0x01010041FC10978C40C8468552B88D9AD4B7BD</vt:lpwstr>
  </property>
  <property fmtid="{D5CDD505-2E9C-101B-9397-08002B2CF9AE}" pid="3" name="xd_Signature">
    <vt:bool>false</vt:bool>
  </property>
  <property fmtid="{D5CDD505-2E9C-101B-9397-08002B2CF9AE}" pid="4" name="xd_ProgID">
    <vt:lpwstr/>
  </property>
  <property fmtid="{D5CDD505-2E9C-101B-9397-08002B2CF9AE}" pid="5" name="TemplateUrl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Order">
    <vt:r8>62500</vt:r8>
  </property>
  <property fmtid="{D5CDD505-2E9C-101B-9397-08002B2CF9AE}" pid="9" name="TriggerFlowInfo">
    <vt:lpwstr/>
  </property>
  <property fmtid="{D5CDD505-2E9C-101B-9397-08002B2CF9AE}" pid="10" name="MediaServiceImageTags">
    <vt:lpwstr/>
  </property>
</Properties>
</file>