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3" r:id="rId5"/>
    <p:sldMasterId id="2147483672" r:id="rId6"/>
    <p:sldMasterId id="2147483678" r:id="rId7"/>
    <p:sldMasterId id="2147483684" r:id="rId8"/>
    <p:sldMasterId id="2147483690" r:id="rId9"/>
  </p:sldMasterIdLst>
  <p:notesMasterIdLst>
    <p:notesMasterId r:id="rId32"/>
  </p:notesMasterIdLst>
  <p:sldIdLst>
    <p:sldId id="256" r:id="rId10"/>
    <p:sldId id="257" r:id="rId11"/>
    <p:sldId id="258" r:id="rId12"/>
    <p:sldId id="259" r:id="rId13"/>
    <p:sldId id="260" r:id="rId14"/>
    <p:sldId id="263" r:id="rId15"/>
    <p:sldId id="264" r:id="rId16"/>
    <p:sldId id="262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</p:sldIdLst>
  <p:sldSz cx="9144000" cy="5143500" type="screen16x9"/>
  <p:notesSz cx="6858000" cy="9144000"/>
  <p:custDataLst>
    <p:tags r:id="rId33"/>
  </p:custDataLst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464874C2-042B-8442-A17B-3A54F4ED10CE}">
          <p14:sldIdLst>
            <p14:sldId id="256"/>
          </p14:sldIdLst>
        </p14:section>
        <p14:section name="text" id="{D17D22BD-CC22-1E40-82F2-76DF05D7793B}">
          <p14:sldIdLst>
            <p14:sldId id="257"/>
            <p14:sldId id="258"/>
            <p14:sldId id="259"/>
            <p14:sldId id="260"/>
            <p14:sldId id="263"/>
            <p14:sldId id="264"/>
            <p14:sldId id="262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A04"/>
    <a:srgbClr val="93117E"/>
    <a:srgbClr val="59DCE1"/>
    <a:srgbClr val="FDC60A"/>
    <a:srgbClr val="FEC709"/>
    <a:srgbClr val="005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6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66044-2188-5149-AAA5-0EF54049E570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28A88-9C14-CA49-8D93-C07449E723E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8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FAB13BF3-592E-4244-919D-81B74BD4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sz="3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6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19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0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522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56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625493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97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743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57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25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7006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40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25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688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89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251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622198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9774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38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54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31222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3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89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575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55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57739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3AA5700D-696E-354D-902D-3B3AB3829DCF}"/>
              </a:ext>
            </a:extLst>
          </p:cNvPr>
          <p:cNvSpPr/>
          <p:nvPr userDrawn="1"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pic>
        <p:nvPicPr>
          <p:cNvPr id="6" name="Grafik 11" descr="Grafik 11">
            <a:extLst>
              <a:ext uri="{FF2B5EF4-FFF2-40B4-BE49-F238E27FC236}">
                <a16:creationId xmlns:a16="http://schemas.microsoft.com/office/drawing/2014/main" id="{E81336E1-B604-1446-AFF9-2FFDBCC4AE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13784"/>
          <a:stretch>
            <a:fillRect/>
          </a:stretch>
        </p:blipFill>
        <p:spPr>
          <a:xfrm>
            <a:off x="5559975" y="2482702"/>
            <a:ext cx="3584026" cy="2517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F76614-DF29-4A48-BE08-227264832D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5051" y="397256"/>
            <a:ext cx="2937600" cy="4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5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400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" userDrawn="1">
          <p15:clr>
            <a:srgbClr val="F26B43"/>
          </p15:clr>
        </p15:guide>
        <p15:guide id="2" orient="horz" pos="548" userDrawn="1">
          <p15:clr>
            <a:srgbClr val="F26B43"/>
          </p15:clr>
        </p15:guide>
        <p15:guide id="3" pos="54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1415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4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9" r:id="rId3"/>
    <p:sldLayoutId id="2147483670" r:id="rId4"/>
    <p:sldLayoutId id="2147483671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 userDrawn="1">
          <p15:clr>
            <a:srgbClr val="F26B43"/>
          </p15:clr>
        </p15:guide>
        <p15:guide id="3" pos="383" userDrawn="1">
          <p15:clr>
            <a:srgbClr val="F26B43"/>
          </p15:clr>
        </p15:guide>
        <p15:guide id="4" pos="2925" userDrawn="1">
          <p15:clr>
            <a:srgbClr val="F26B43"/>
          </p15:clr>
        </p15:guide>
        <p15:guide id="6" orient="horz" pos="548" userDrawn="1">
          <p15:clr>
            <a:srgbClr val="F26B43"/>
          </p15:clr>
        </p15:guide>
        <p15:guide id="7" orient="horz" pos="1224" userDrawn="1">
          <p15:clr>
            <a:srgbClr val="F26B43"/>
          </p15:clr>
        </p15:guide>
        <p15:guide id="8" orient="horz" pos="30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FDC6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59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0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931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2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B0C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34D7-C082-664B-AA0B-FC7C9BCD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99" y="1208153"/>
            <a:ext cx="8322028" cy="2492990"/>
          </a:xfrm>
        </p:spPr>
        <p:txBody>
          <a:bodyPr/>
          <a:lstStyle/>
          <a:p>
            <a:r>
              <a:rPr lang="de-DE" sz="3600" dirty="0"/>
              <a:t>32nd </a:t>
            </a:r>
            <a:r>
              <a:rPr lang="de-DE" sz="3600" dirty="0" err="1"/>
              <a:t>Sonography</a:t>
            </a:r>
            <a:r>
              <a:rPr lang="de-DE" sz="3600" dirty="0"/>
              <a:t> Course 2025, </a:t>
            </a:r>
            <a:br>
              <a:rPr lang="de-DE" sz="3600" dirty="0"/>
            </a:br>
            <a:r>
              <a:rPr lang="de-DE" sz="3600" dirty="0"/>
              <a:t>- MSUS </a:t>
            </a:r>
            <a:r>
              <a:rPr lang="de-DE" sz="3600" dirty="0" err="1"/>
              <a:t>Advanced</a:t>
            </a:r>
            <a:r>
              <a:rPr lang="de-DE" sz="3600" dirty="0"/>
              <a:t> </a:t>
            </a: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3556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561C1-EB80-C15D-7D27-FDCD62D8A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4EE3F-464D-8386-A809-3DAB1C2D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B005E2-B078-5465-5ED3-9EE8E7C728D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3BF05-3549-FA5C-34C6-5795D2E62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2EB33-C0FF-204A-9883-4F3FA7D0B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A4605C-B885-46B8-D173-FCBFB7F03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860075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F1CEE-5E5F-FC49-0458-2AFCC68D6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B1ECE-7928-557D-7404-62CA6B90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BA02B0-B127-2B12-D60D-D8B2FB67DE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34956-1097-7FC3-3C76-DBEEACA3A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5CD65-CAB3-E776-3953-8087FBB39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0EB961-0EFB-2771-0C8D-C5D4FFECC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089321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D5B9D-A762-FA6B-63A2-C38D5D015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CEA74-7BC9-DE7B-0D5C-3D208547E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70B38C-BEEA-9A17-764D-9D31F2A6ACB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F8320-3221-1487-14C5-ECA2A99523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E3B35-D424-0B4E-A89E-AAB1A32AF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F51911-67EB-A53D-F182-50EF820E2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342611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A825C-388A-F592-FA01-84328A899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A6CD-9F22-5ED9-4E03-955F6D294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9899B2-60F9-B737-6536-DD4FD8FEE3C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3BDA7-E1C3-52AF-3DB1-A1C382F87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EDEEC-03E0-BCFA-7B1B-C75AA7155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233EA-3266-74B7-2EDA-22E09E314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335114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D4511-A1A3-8E95-E5BE-B542FAC72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F33E5-9B7D-4054-CD14-9488D986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C42897-FE80-E039-84AD-00E755D33E9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CFC06-0816-AF32-43D0-07CF192AB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35E5A-4233-927E-E6CB-A47924959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611AF6-0FBD-0880-739F-5E671A941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84674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F2F013-C66E-3FE3-F142-A26CFCFE8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C3120-1F18-14C6-85C2-A34C9D500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8883F4-EDFC-0619-81B9-4EA888A2842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94A86-C5F6-5A74-697A-AD7BEA4DD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141CE-4BB7-9333-ACD8-AB587F113D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0D21D-6DC2-C81B-555D-6A67DFACF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723468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B5C9A-3DD9-3797-F895-09F01C06F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A013-0AF0-0F6A-C3B2-31128A553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AA2C6-6E60-D02C-FE24-13072E04B86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660B8-8910-978C-F30A-761FC65CA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8F327-1534-C8FB-39E6-79992D767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152FFF-A00B-DB56-A3BD-2C05FFF38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505904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F7772-F580-E376-6EDF-CB203BDD9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252BB-0C3C-1E45-9CDB-27B46E07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3640F4-8956-A476-9EB9-8818E96039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370DA-5FCC-E8F5-E503-522DD8D3F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66B44-9514-1DF0-BFCB-9AEAB3C7F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F9B5F-F55A-DCC1-D3CD-1928352A6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950072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48656-63E7-A03D-05CF-AFC69FBED0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59E0-3DAE-FCF6-2F34-60EFB4CD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DEFDA-871D-D814-C35E-A733BA141A0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8807D0-37D0-7E01-8DD2-15F4B6655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D0466-A90D-E3EA-190C-DE629C8D5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3376E3-A525-E97B-490D-526099440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830765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AB230-3720-55FB-1B73-3D6C36972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925E-5BAA-2BB2-6F67-B4905DE95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261422-C17D-26C6-4389-517334BFD5D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184DE-51FC-DC8A-54BA-F4A677856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6C591-C7F5-AB89-4325-996C099FB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6F40B8-E018-D57B-BE81-C183C5C82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74149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9DCF83F-B95E-6646-AE6F-2DB82DB9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7" y="786809"/>
            <a:ext cx="8200303" cy="501664"/>
          </a:xfrm>
        </p:spPr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PowerPoint </a:t>
            </a:r>
            <a:r>
              <a:rPr lang="de-DE" dirty="0" err="1">
                <a:solidFill>
                  <a:schemeClr val="tx2"/>
                </a:solidFill>
              </a:rPr>
              <a:t>requirements</a:t>
            </a:r>
            <a:r>
              <a:rPr lang="de-DE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90EFBA-8B6E-A246-9855-F01E3758F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6" y="1516912"/>
            <a:ext cx="16560000" cy="304220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chemeClr val="tx2"/>
                </a:solidFill>
              </a:rPr>
              <a:t>60 </a:t>
            </a:r>
            <a:r>
              <a:rPr lang="de-DE" sz="1100" b="1" dirty="0" err="1">
                <a:solidFill>
                  <a:schemeClr val="tx2"/>
                </a:solidFill>
              </a:rPr>
              <a:t>images</a:t>
            </a:r>
            <a:r>
              <a:rPr lang="de-DE" sz="1100" b="1" dirty="0">
                <a:solidFill>
                  <a:schemeClr val="tx2"/>
                </a:solidFill>
              </a:rPr>
              <a:t> in total, </a:t>
            </a:r>
            <a:r>
              <a:rPr lang="de-DE" sz="1100" b="1" dirty="0" err="1">
                <a:solidFill>
                  <a:schemeClr val="tx2"/>
                </a:solidFill>
              </a:rPr>
              <a:t>two</a:t>
            </a:r>
            <a:r>
              <a:rPr lang="de-DE" sz="1100" b="1" dirty="0">
                <a:solidFill>
                  <a:schemeClr val="tx2"/>
                </a:solidFill>
              </a:rPr>
              <a:t> </a:t>
            </a:r>
            <a:r>
              <a:rPr lang="de-DE" sz="1100" b="1" dirty="0" err="1">
                <a:solidFill>
                  <a:schemeClr val="tx2"/>
                </a:solidFill>
              </a:rPr>
              <a:t>images</a:t>
            </a:r>
            <a:r>
              <a:rPr lang="de-DE" sz="1100" b="1" dirty="0">
                <a:solidFill>
                  <a:schemeClr val="tx2"/>
                </a:solidFill>
              </a:rPr>
              <a:t> per </a:t>
            </a:r>
            <a:r>
              <a:rPr lang="de-DE" sz="1100" b="1" dirty="0" err="1">
                <a:solidFill>
                  <a:schemeClr val="tx2"/>
                </a:solidFill>
              </a:rPr>
              <a:t>slide</a:t>
            </a:r>
            <a:r>
              <a:rPr lang="de-DE" sz="1100" b="1" dirty="0">
                <a:solidFill>
                  <a:schemeClr val="tx2"/>
                </a:solidFill>
              </a:rPr>
              <a:t>: </a:t>
            </a:r>
          </a:p>
          <a:p>
            <a:r>
              <a:rPr lang="de-DE" sz="1100" dirty="0" err="1">
                <a:solidFill>
                  <a:schemeClr val="tx2"/>
                </a:solidFill>
              </a:rPr>
              <a:t>Each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slide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should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display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pathological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images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representing</a:t>
            </a:r>
            <a:r>
              <a:rPr lang="de-DE" sz="1100" dirty="0">
                <a:solidFill>
                  <a:schemeClr val="tx2"/>
                </a:solidFill>
              </a:rPr>
              <a:t> a </a:t>
            </a:r>
            <a:r>
              <a:rPr lang="de-DE" sz="1100" dirty="0" err="1">
                <a:solidFill>
                  <a:schemeClr val="tx2"/>
                </a:solidFill>
              </a:rPr>
              <a:t>full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range</a:t>
            </a:r>
            <a:r>
              <a:rPr lang="de-DE" sz="1100" dirty="0">
                <a:solidFill>
                  <a:schemeClr val="tx2"/>
                </a:solidFill>
              </a:rPr>
              <a:t> of </a:t>
            </a:r>
            <a:r>
              <a:rPr lang="de-DE" sz="1100" dirty="0" err="1">
                <a:solidFill>
                  <a:schemeClr val="tx2"/>
                </a:solidFill>
              </a:rPr>
              <a:t>conditions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from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both</a:t>
            </a:r>
            <a:r>
              <a:rPr lang="de-DE" sz="1100" dirty="0">
                <a:solidFill>
                  <a:schemeClr val="tx2"/>
                </a:solidFill>
              </a:rPr>
              <a:t> the </a:t>
            </a:r>
            <a:r>
              <a:rPr lang="de-DE" sz="1100" dirty="0" err="1">
                <a:solidFill>
                  <a:schemeClr val="tx2"/>
                </a:solidFill>
              </a:rPr>
              <a:t>basic</a:t>
            </a:r>
            <a:r>
              <a:rPr lang="de-DE" sz="1100" dirty="0">
                <a:solidFill>
                  <a:schemeClr val="tx2"/>
                </a:solidFill>
              </a:rPr>
              <a:t> and intermediate </a:t>
            </a:r>
            <a:r>
              <a:rPr lang="de-DE" sz="1100" dirty="0" err="1">
                <a:solidFill>
                  <a:schemeClr val="tx2"/>
                </a:solidFill>
              </a:rPr>
              <a:t>levels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  <a:r>
              <a:rPr lang="de-DE" sz="1100" dirty="0" err="1">
                <a:solidFill>
                  <a:schemeClr val="tx2"/>
                </a:solidFill>
              </a:rPr>
              <a:t>Each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</a:p>
          <a:p>
            <a:r>
              <a:rPr lang="de-DE" sz="1100" dirty="0" err="1">
                <a:solidFill>
                  <a:schemeClr val="tx2"/>
                </a:solidFill>
              </a:rPr>
              <a:t>slide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must</a:t>
            </a:r>
            <a:r>
              <a:rPr lang="de-DE" sz="1100" dirty="0">
                <a:solidFill>
                  <a:schemeClr val="tx2"/>
                </a:solidFill>
              </a:rPr>
              <a:t> feature </a:t>
            </a:r>
            <a:r>
              <a:rPr lang="de-DE" sz="1100" dirty="0" err="1">
                <a:solidFill>
                  <a:schemeClr val="tx2"/>
                </a:solidFill>
              </a:rPr>
              <a:t>one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lesion</a:t>
            </a:r>
            <a:r>
              <a:rPr lang="de-DE" sz="1100" dirty="0">
                <a:solidFill>
                  <a:schemeClr val="tx2"/>
                </a:solidFill>
              </a:rPr>
              <a:t>/</a:t>
            </a:r>
            <a:r>
              <a:rPr lang="de-DE" sz="1100" dirty="0" err="1">
                <a:solidFill>
                  <a:schemeClr val="tx2"/>
                </a:solidFill>
              </a:rPr>
              <a:t>abnormality</a:t>
            </a:r>
            <a:r>
              <a:rPr lang="de-DE" sz="1100" dirty="0">
                <a:solidFill>
                  <a:schemeClr val="tx2"/>
                </a:solidFill>
              </a:rPr>
              <a:t> in </a:t>
            </a:r>
            <a:r>
              <a:rPr lang="de-DE" sz="1100" dirty="0" err="1">
                <a:solidFill>
                  <a:schemeClr val="tx2"/>
                </a:solidFill>
              </a:rPr>
              <a:t>both</a:t>
            </a:r>
            <a:r>
              <a:rPr lang="de-DE" sz="1100" dirty="0">
                <a:solidFill>
                  <a:schemeClr val="tx2"/>
                </a:solidFill>
              </a:rPr>
              <a:t> longitudinal and </a:t>
            </a:r>
            <a:r>
              <a:rPr lang="de-DE" sz="1100" dirty="0" err="1">
                <a:solidFill>
                  <a:schemeClr val="tx2"/>
                </a:solidFill>
              </a:rPr>
              <a:t>transverse</a:t>
            </a:r>
            <a:r>
              <a:rPr lang="de-DE" sz="1100" dirty="0">
                <a:solidFill>
                  <a:schemeClr val="tx2"/>
                </a:solidFill>
              </a:rPr>
              <a:t> planes, </a:t>
            </a:r>
            <a:r>
              <a:rPr lang="de-DE" sz="1100" dirty="0" err="1">
                <a:solidFill>
                  <a:schemeClr val="tx2"/>
                </a:solidFill>
              </a:rPr>
              <a:t>representing</a:t>
            </a:r>
            <a:r>
              <a:rPr lang="de-DE" sz="1100" dirty="0">
                <a:solidFill>
                  <a:schemeClr val="tx2"/>
                </a:solidFill>
              </a:rPr>
              <a:t> the </a:t>
            </a:r>
            <a:r>
              <a:rPr lang="de-DE" sz="1100" dirty="0" err="1">
                <a:solidFill>
                  <a:schemeClr val="tx2"/>
                </a:solidFill>
              </a:rPr>
              <a:t>following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joints</a:t>
            </a:r>
            <a:r>
              <a:rPr lang="de-DE" sz="1100" dirty="0">
                <a:solidFill>
                  <a:schemeClr val="tx2"/>
                </a:solidFill>
              </a:rPr>
              <a:t>: </a:t>
            </a:r>
          </a:p>
          <a:p>
            <a:r>
              <a:rPr lang="de-DE" sz="1100" dirty="0">
                <a:solidFill>
                  <a:schemeClr val="tx2"/>
                </a:solidFill>
              </a:rPr>
              <a:t>    </a:t>
            </a:r>
            <a:r>
              <a:rPr lang="de-DE" sz="1100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de-DE" sz="1100" dirty="0" err="1">
                <a:solidFill>
                  <a:schemeClr val="tx2"/>
                </a:solidFill>
              </a:rPr>
              <a:t>Shoulder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elbow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wrist</a:t>
            </a:r>
            <a:r>
              <a:rPr lang="de-DE" sz="1100" dirty="0">
                <a:solidFill>
                  <a:schemeClr val="tx2"/>
                </a:solidFill>
              </a:rPr>
              <a:t> &amp; </a:t>
            </a:r>
            <a:r>
              <a:rPr lang="de-DE" sz="1100" dirty="0" err="1">
                <a:solidFill>
                  <a:schemeClr val="tx2"/>
                </a:solidFill>
              </a:rPr>
              <a:t>hand</a:t>
            </a:r>
            <a:r>
              <a:rPr lang="de-DE" sz="1100" dirty="0">
                <a:solidFill>
                  <a:schemeClr val="tx2"/>
                </a:solidFill>
              </a:rPr>
              <a:t>, hip, </a:t>
            </a:r>
            <a:r>
              <a:rPr lang="de-DE" sz="1100" dirty="0" err="1">
                <a:solidFill>
                  <a:schemeClr val="tx2"/>
                </a:solidFill>
              </a:rPr>
              <a:t>knee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ankle</a:t>
            </a:r>
            <a:r>
              <a:rPr lang="de-DE" sz="1100" dirty="0">
                <a:solidFill>
                  <a:schemeClr val="tx2"/>
                </a:solidFill>
              </a:rPr>
              <a:t> &amp; </a:t>
            </a:r>
            <a:r>
              <a:rPr lang="de-DE" sz="1100" dirty="0" err="1">
                <a:solidFill>
                  <a:schemeClr val="tx2"/>
                </a:solidFill>
              </a:rPr>
              <a:t>foot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endParaRPr lang="de-DE" sz="11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b="1" dirty="0" err="1">
                <a:solidFill>
                  <a:schemeClr val="tx2"/>
                </a:solidFill>
              </a:rPr>
              <a:t>Each</a:t>
            </a:r>
            <a:r>
              <a:rPr lang="de-DE" sz="1100" b="1" dirty="0">
                <a:solidFill>
                  <a:schemeClr val="tx2"/>
                </a:solidFill>
              </a:rPr>
              <a:t> </a:t>
            </a:r>
            <a:r>
              <a:rPr lang="de-DE" sz="1100" b="1" dirty="0" err="1">
                <a:solidFill>
                  <a:schemeClr val="tx2"/>
                </a:solidFill>
              </a:rPr>
              <a:t>slide</a:t>
            </a:r>
            <a:r>
              <a:rPr lang="de-DE" sz="1100" b="1" dirty="0">
                <a:solidFill>
                  <a:schemeClr val="tx2"/>
                </a:solidFill>
              </a:rPr>
              <a:t> </a:t>
            </a:r>
            <a:r>
              <a:rPr lang="de-DE" sz="1100" b="1" dirty="0" err="1">
                <a:solidFill>
                  <a:schemeClr val="tx2"/>
                </a:solidFill>
              </a:rPr>
              <a:t>should</a:t>
            </a:r>
            <a:r>
              <a:rPr lang="de-DE" sz="1100" b="1" dirty="0">
                <a:solidFill>
                  <a:schemeClr val="tx2"/>
                </a:solidFill>
              </a:rPr>
              <a:t> </a:t>
            </a:r>
            <a:r>
              <a:rPr lang="de-DE" sz="1100" b="1" dirty="0" err="1">
                <a:solidFill>
                  <a:schemeClr val="tx2"/>
                </a:solidFill>
              </a:rPr>
              <a:t>include</a:t>
            </a:r>
            <a:r>
              <a:rPr lang="de-DE" sz="1100" b="1" dirty="0">
                <a:solidFill>
                  <a:schemeClr val="tx2"/>
                </a:solidFill>
              </a:rPr>
              <a:t> a legend </a:t>
            </a:r>
            <a:r>
              <a:rPr lang="de-DE" sz="1100" b="1" dirty="0" err="1">
                <a:solidFill>
                  <a:schemeClr val="tx2"/>
                </a:solidFill>
              </a:rPr>
              <a:t>detailing</a:t>
            </a:r>
            <a:r>
              <a:rPr lang="de-DE" sz="1100" b="1" dirty="0">
                <a:solidFill>
                  <a:schemeClr val="tx2"/>
                </a:solidFill>
              </a:rPr>
              <a:t>: </a:t>
            </a:r>
          </a:p>
          <a:p>
            <a:r>
              <a:rPr lang="de-DE" sz="1100" dirty="0">
                <a:solidFill>
                  <a:schemeClr val="tx2"/>
                </a:solidFill>
                <a:sym typeface="Wingdings" panose="05000000000000000000" pitchFamily="2" charset="2"/>
              </a:rPr>
              <a:t>     </a:t>
            </a:r>
            <a:r>
              <a:rPr lang="de-DE" sz="1100" dirty="0" err="1">
                <a:solidFill>
                  <a:schemeClr val="tx2"/>
                </a:solidFill>
              </a:rPr>
              <a:t>Anatomical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area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imaged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structure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scanning</a:t>
            </a:r>
            <a:r>
              <a:rPr lang="de-DE" sz="1100" dirty="0">
                <a:solidFill>
                  <a:schemeClr val="tx2"/>
                </a:solidFill>
              </a:rPr>
              <a:t> planes, </a:t>
            </a:r>
            <a:r>
              <a:rPr lang="de-DE" sz="1100" dirty="0" err="1">
                <a:solidFill>
                  <a:schemeClr val="tx2"/>
                </a:solidFill>
              </a:rPr>
              <a:t>ultrasound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mode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main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machine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settings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description</a:t>
            </a:r>
            <a:r>
              <a:rPr lang="de-DE" sz="1100" dirty="0">
                <a:solidFill>
                  <a:schemeClr val="tx2"/>
                </a:solidFill>
              </a:rPr>
              <a:t> of the </a:t>
            </a:r>
            <a:r>
              <a:rPr lang="de-DE" sz="1100" dirty="0" err="1">
                <a:solidFill>
                  <a:schemeClr val="tx2"/>
                </a:solidFill>
              </a:rPr>
              <a:t>ultrasound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</a:p>
          <a:p>
            <a:r>
              <a:rPr lang="de-DE" sz="1100" dirty="0">
                <a:solidFill>
                  <a:schemeClr val="tx2"/>
                </a:solidFill>
              </a:rPr>
              <a:t>         </a:t>
            </a:r>
            <a:r>
              <a:rPr lang="de-DE" sz="1100" dirty="0" err="1">
                <a:solidFill>
                  <a:schemeClr val="tx2"/>
                </a:solidFill>
              </a:rPr>
              <a:t>lesion</a:t>
            </a:r>
            <a:r>
              <a:rPr lang="de-DE" sz="1100" dirty="0">
                <a:solidFill>
                  <a:schemeClr val="tx2"/>
                </a:solidFill>
              </a:rPr>
              <a:t>/</a:t>
            </a:r>
            <a:r>
              <a:rPr lang="de-DE" sz="1100" dirty="0" err="1">
                <a:solidFill>
                  <a:schemeClr val="tx2"/>
                </a:solidFill>
              </a:rPr>
              <a:t>abnormality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ultrasound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diagnosis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2"/>
                </a:solidFill>
              </a:rPr>
              <a:t>The </a:t>
            </a:r>
            <a:r>
              <a:rPr lang="de-DE" sz="1100" dirty="0" err="1">
                <a:solidFill>
                  <a:schemeClr val="tx2"/>
                </a:solidFill>
              </a:rPr>
              <a:t>identify</a:t>
            </a:r>
            <a:r>
              <a:rPr lang="de-DE" sz="1100" dirty="0">
                <a:solidFill>
                  <a:schemeClr val="tx2"/>
                </a:solidFill>
              </a:rPr>
              <a:t> of the individual </a:t>
            </a:r>
            <a:r>
              <a:rPr lang="de-DE" sz="1100" dirty="0" err="1">
                <a:solidFill>
                  <a:schemeClr val="tx2"/>
                </a:solidFill>
              </a:rPr>
              <a:t>being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scanned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must</a:t>
            </a:r>
            <a:r>
              <a:rPr lang="de-DE" sz="1100" dirty="0">
                <a:solidFill>
                  <a:schemeClr val="tx2"/>
                </a:solidFill>
              </a:rPr>
              <a:t> be </a:t>
            </a:r>
            <a:r>
              <a:rPr lang="de-DE" sz="1100" dirty="0" err="1">
                <a:solidFill>
                  <a:schemeClr val="tx2"/>
                </a:solidFill>
              </a:rPr>
              <a:t>removed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endParaRPr lang="de-DE" sz="11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2"/>
                </a:solidFill>
              </a:rPr>
              <a:t>Please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use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these</a:t>
            </a:r>
            <a:r>
              <a:rPr lang="de-DE" sz="1100" dirty="0">
                <a:solidFill>
                  <a:schemeClr val="tx2"/>
                </a:solidFill>
              </a:rPr>
              <a:t> PowerPoint </a:t>
            </a:r>
            <a:r>
              <a:rPr lang="de-DE" sz="1100" dirty="0" err="1">
                <a:solidFill>
                  <a:schemeClr val="tx2"/>
                </a:solidFill>
              </a:rPr>
              <a:t>slides</a:t>
            </a:r>
            <a:r>
              <a:rPr lang="de-DE" sz="1100" dirty="0">
                <a:solidFill>
                  <a:schemeClr val="tx2"/>
                </a:solidFill>
              </a:rPr>
              <a:t> to </a:t>
            </a:r>
            <a:r>
              <a:rPr lang="de-DE" sz="1100" dirty="0" err="1">
                <a:solidFill>
                  <a:schemeClr val="tx2"/>
                </a:solidFill>
              </a:rPr>
              <a:t>insert</a:t>
            </a:r>
            <a:r>
              <a:rPr lang="de-DE" sz="1100" dirty="0">
                <a:solidFill>
                  <a:schemeClr val="tx2"/>
                </a:solidFill>
              </a:rPr>
              <a:t> the legend for the </a:t>
            </a:r>
            <a:r>
              <a:rPr lang="de-DE" sz="1100" dirty="0" err="1">
                <a:solidFill>
                  <a:schemeClr val="tx2"/>
                </a:solidFill>
              </a:rPr>
              <a:t>examination</a:t>
            </a:r>
            <a:r>
              <a:rPr lang="de-DE" sz="1100" dirty="0">
                <a:solidFill>
                  <a:schemeClr val="tx2"/>
                </a:solidFill>
              </a:rPr>
              <a:t> of the different </a:t>
            </a:r>
            <a:r>
              <a:rPr lang="de-DE" sz="1100" dirty="0" err="1">
                <a:solidFill>
                  <a:schemeClr val="tx2"/>
                </a:solidFill>
              </a:rPr>
              <a:t>joint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regions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2"/>
                </a:solidFill>
              </a:rPr>
              <a:t>If</a:t>
            </a:r>
            <a:r>
              <a:rPr lang="de-DE" sz="1100" dirty="0">
                <a:solidFill>
                  <a:schemeClr val="tx2"/>
                </a:solidFill>
              </a:rPr>
              <a:t> additional </a:t>
            </a:r>
            <a:r>
              <a:rPr lang="de-DE" sz="1100" dirty="0" err="1">
                <a:solidFill>
                  <a:schemeClr val="tx2"/>
                </a:solidFill>
              </a:rPr>
              <a:t>slides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are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needed</a:t>
            </a:r>
            <a:r>
              <a:rPr lang="de-DE" sz="1100" dirty="0">
                <a:solidFill>
                  <a:schemeClr val="tx2"/>
                </a:solidFill>
              </a:rPr>
              <a:t>, </a:t>
            </a:r>
            <a:r>
              <a:rPr lang="de-DE" sz="1100" dirty="0" err="1">
                <a:solidFill>
                  <a:schemeClr val="tx2"/>
                </a:solidFill>
              </a:rPr>
              <a:t>feel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free</a:t>
            </a:r>
            <a:r>
              <a:rPr lang="de-DE" sz="1100" dirty="0">
                <a:solidFill>
                  <a:schemeClr val="tx2"/>
                </a:solidFill>
              </a:rPr>
              <a:t> to ‚</a:t>
            </a:r>
            <a:r>
              <a:rPr lang="de-DE" sz="1100" dirty="0" err="1">
                <a:solidFill>
                  <a:schemeClr val="tx2"/>
                </a:solidFill>
              </a:rPr>
              <a:t>copy</a:t>
            </a:r>
            <a:r>
              <a:rPr lang="de-DE" sz="1100" dirty="0">
                <a:solidFill>
                  <a:schemeClr val="tx2"/>
                </a:solidFill>
              </a:rPr>
              <a:t> and </a:t>
            </a:r>
            <a:r>
              <a:rPr lang="de-DE" sz="1100" dirty="0" err="1">
                <a:solidFill>
                  <a:schemeClr val="tx2"/>
                </a:solidFill>
              </a:rPr>
              <a:t>paste</a:t>
            </a:r>
            <a:r>
              <a:rPr lang="de-DE" sz="1100" dirty="0">
                <a:solidFill>
                  <a:schemeClr val="tx2"/>
                </a:solidFill>
              </a:rPr>
              <a:t>‘ to </a:t>
            </a:r>
            <a:r>
              <a:rPr lang="de-DE" sz="1100" dirty="0" err="1">
                <a:solidFill>
                  <a:schemeClr val="tx2"/>
                </a:solidFill>
              </a:rPr>
              <a:t>insert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similar</a:t>
            </a:r>
            <a:r>
              <a:rPr lang="de-DE" sz="1100" dirty="0">
                <a:solidFill>
                  <a:schemeClr val="tx2"/>
                </a:solidFill>
              </a:rPr>
              <a:t> </a:t>
            </a:r>
            <a:r>
              <a:rPr lang="de-DE" sz="1100" dirty="0" err="1">
                <a:solidFill>
                  <a:schemeClr val="tx2"/>
                </a:solidFill>
              </a:rPr>
              <a:t>slides</a:t>
            </a:r>
            <a:r>
              <a:rPr lang="de-DE" sz="1100" dirty="0">
                <a:solidFill>
                  <a:schemeClr val="tx2"/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2"/>
              </a:solidFill>
            </a:endParaRPr>
          </a:p>
          <a:p>
            <a:endParaRPr lang="de-D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90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5F0DCE-3B29-A4DB-BFCF-2C1D3B50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D0E00-DC78-7966-80E8-D42EF2C9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A5FC98-A454-AC5E-3D43-9A60C5C57B1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849C6-4208-AA2B-AA6F-74E59BD4A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1D791-33B9-7719-6BF2-0EF1222B0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1F34A2-FE04-DE26-DD65-40DE2AD4B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278348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3CA1A-9701-AC78-BF4F-B2B46BB6F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85D83-33B0-38EF-B4F0-14E2F9259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C4908-C8D4-6CC3-C4D5-473D547FD1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BE88E-D73A-A22F-F1B7-1E7485F1A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91BDF-4C98-D3C5-1342-BDE23DD4D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1B2781-0D81-AE59-910E-D98EED243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162832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2F15F-236E-AFE7-F10C-36C6B2800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A75DE-6995-1163-AEC4-92EED46AA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BEE631-DE7F-F78B-CAA0-634CEEC1C6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472ED-A0DF-497E-5841-F949F3E88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E8954-D4A3-8D42-5531-5C25AD6D5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866102-31DD-5441-7866-6E23103A4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12688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E6B3D-269C-E824-BFEF-7702E9858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00986"/>
            <a:ext cx="8101012" cy="886145"/>
          </a:xfrm>
        </p:spPr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Further information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BF84D-F9B9-37AE-B507-DDEAB94EEC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09B93-48D2-85FB-363F-BA1DCC752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8BBE9-E307-100C-6426-548243F3C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E6070-BB50-2A84-7A67-55E8AB444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502735"/>
            <a:ext cx="16416000" cy="305638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The scans for each joint region should encompass all relevant structures as taught in the basic and intermediate courses for rheumatologists.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The EULAR Ultrasound Scanning Guide may be referenced for guidance.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Each slide must include both longitudinal and transverse ultrasound scans showcasing a specific anatomical structure.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Each ultrasound image should clearly label the initials of the bony landmarks and the most relevant structures visible in the scan.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A detailed legend must accompany each scan, including the anatomical area and scanning plane. Images must be anonymised, with no patient data included.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64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0695-CA1F-170F-2F3D-772CE50D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Example – 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8A161-E603-249D-DD6B-7933E101542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3E3F1-13AA-4566-4769-08F9E2AB1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81AEE-8598-BE03-A5AC-2BB6C9B57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6751AF-374F-51F3-C016-7B5A7C9F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45997"/>
            <a:ext cx="16560000" cy="321312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2"/>
                </a:solidFill>
              </a:rPr>
              <a:t>Legend: transverse (left) and longitudinal (right) image of the long head of the biceps tendon in the humeral bicipital groove. </a:t>
            </a:r>
          </a:p>
          <a:p>
            <a:endParaRPr lang="en-GB" dirty="0"/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F62C23A4-E1CB-B434-2D5D-554BF5AD953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1442962"/>
            <a:ext cx="3387216" cy="2074670"/>
          </a:xfrm>
          <a:prstGeom prst="rect">
            <a:avLst/>
          </a:prstGeom>
        </p:spPr>
      </p:pic>
      <p:pic>
        <p:nvPicPr>
          <p:cNvPr id="8" name="Imagen 20">
            <a:extLst>
              <a:ext uri="{FF2B5EF4-FFF2-40B4-BE49-F238E27FC236}">
                <a16:creationId xmlns:a16="http://schemas.microsoft.com/office/drawing/2014/main" id="{34BAEE4C-1303-0BD6-ADFB-C6B9E6BC272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224" y="1442962"/>
            <a:ext cx="4625976" cy="208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1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7F46D-DA39-9973-8C7A-703936B95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68037B-5F18-AE2D-25C0-8CE1046175B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4FFFE-2E6E-89CC-ED36-A9C8534A9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692AB-D474-852C-31E2-A6DB53991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211525-206B-444C-248C-F9E69057B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 </a:t>
            </a:r>
          </a:p>
        </p:txBody>
      </p:sp>
    </p:spTree>
    <p:extLst>
      <p:ext uri="{BB962C8B-B14F-4D97-AF65-F5344CB8AC3E}">
        <p14:creationId xmlns:p14="http://schemas.microsoft.com/office/powerpoint/2010/main" val="338037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4FC4BF-1863-CDB8-A68B-4EE1B374D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3CFC6-B4F5-1BFF-9543-5A3516CFF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87CF9B-AE3D-C8B9-178D-0FB108B0BB7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44815-FA39-71AD-C797-9A74B8DC0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5A602-90C5-F5D8-11C7-FC3545675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86876C-EE2E-3E7F-4425-58D40D802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 </a:t>
            </a:r>
          </a:p>
        </p:txBody>
      </p:sp>
    </p:spTree>
    <p:extLst>
      <p:ext uri="{BB962C8B-B14F-4D97-AF65-F5344CB8AC3E}">
        <p14:creationId xmlns:p14="http://schemas.microsoft.com/office/powerpoint/2010/main" val="3450738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FCDB2F-E1A9-09F0-4685-7C3CD7FD3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70710-5539-ED8B-A944-FEBC1368D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B8FE55-A79A-1450-7C36-B54D14927C5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9E804-1DC1-9D2E-A7D8-EBFE43A92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46C5B-F9D3-098A-BFF3-8240AEFF5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37939-53FE-55E5-0E70-16C0E30FF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 </a:t>
            </a:r>
          </a:p>
        </p:txBody>
      </p:sp>
    </p:spTree>
    <p:extLst>
      <p:ext uri="{BB962C8B-B14F-4D97-AF65-F5344CB8AC3E}">
        <p14:creationId xmlns:p14="http://schemas.microsoft.com/office/powerpoint/2010/main" val="1123171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6A0BA-0AF9-7F77-F8AA-53262D44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5C6979-77BE-FC77-25AF-5E08C5217AE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F6B44-6773-5252-8614-130029BD5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B395F-02F5-EFD8-D33D-1C76AE11B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6F1B62-6AC7-B874-E7F4-4D6B99985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742719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EB276C-8D28-08A4-9A35-A217FABFC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76DA9-B7F9-4BBB-912C-C91C3A21C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DE1A0F-2EB3-F7B7-934F-D2EF7633356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4C6B3-6BA3-B77D-9CCD-4459251A4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7A2C5-216F-AE8D-7E00-A0CDD620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0776C-3198-EE98-1C75-E915464E3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5782194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5e12ea49-1fc4-4f67-8861-b878113623af"/>
</p:tagLst>
</file>

<file path=ppt/theme/theme1.xml><?xml version="1.0" encoding="utf-8"?>
<a:theme xmlns:a="http://schemas.openxmlformats.org/drawingml/2006/main" name="Office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3dd5c007-02d9-4a34-8410-618d77513230" xsi:nil="true"/>
    <SharedWithUsers xmlns="6d4901c0-a02f-4b15-8786-3599c6daca53">
      <UserInfo>
        <DisplayName/>
        <AccountId xsi:nil="true"/>
        <AccountType/>
      </UserInfo>
    </SharedWithUsers>
    <TaxCatchAll xmlns="6d4901c0-a02f-4b15-8786-3599c6daca53" xsi:nil="true"/>
    <lcf76f155ced4ddcb4097134ff3c332f xmlns="3dd5c007-02d9-4a34-8410-618d7751323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FC10978C40C8468552B88D9AD4B7BD" ma:contentTypeVersion="18" ma:contentTypeDescription="Create a new document." ma:contentTypeScope="" ma:versionID="dd6509104bbe14e9f22ea427525c8a8f">
  <xsd:schema xmlns:xsd="http://www.w3.org/2001/XMLSchema" xmlns:xs="http://www.w3.org/2001/XMLSchema" xmlns:p="http://schemas.microsoft.com/office/2006/metadata/properties" xmlns:ns2="3dd5c007-02d9-4a34-8410-618d77513230" xmlns:ns3="6d4901c0-a02f-4b15-8786-3599c6daca53" targetNamespace="http://schemas.microsoft.com/office/2006/metadata/properties" ma:root="true" ma:fieldsID="e300f0cc5318f0885cdb0bffc9fb7a9d" ns2:_="" ns3:_="">
    <xsd:import namespace="3dd5c007-02d9-4a34-8410-618d77513230"/>
    <xsd:import namespace="6d4901c0-a02f-4b15-8786-3599c6dac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5c007-02d9-4a34-8410-618d77513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77c7a08-74fa-4fc5-bee0-fca4584c7b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901c0-a02f-4b15-8786-3599c6dac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733655c-edb6-44d9-8ba4-531a43ac0a4d}" ma:internalName="TaxCatchAll" ma:showField="CatchAllData" ma:web="6d4901c0-a02f-4b15-8786-3599c6dac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5202AA-DD8A-4AE9-ABEC-33036BB6D1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F48351-F665-469A-86E3-65C97500BFFB}">
  <ds:schemaRefs>
    <ds:schemaRef ds:uri="3dd5c007-02d9-4a34-8410-618d77513230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6d4901c0-a02f-4b15-8786-3599c6daca53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772C70-A250-48AB-81CD-DD2114A8B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d5c007-02d9-4a34-8410-618d77513230"/>
    <ds:schemaRef ds:uri="6d4901c0-a02f-4b15-8786-3599c6dac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475</Words>
  <Application>Microsoft Office PowerPoint</Application>
  <PresentationFormat>On-screen Show (16:9)</PresentationFormat>
  <Paragraphs>113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Wingdings</vt:lpstr>
      <vt:lpstr>Office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32nd Sonography Course 2025,  - MSUS Advanced    </vt:lpstr>
      <vt:lpstr>PowerPoint requirements </vt:lpstr>
      <vt:lpstr>Further information </vt:lpstr>
      <vt:lpstr>Example – Shoulder </vt:lpstr>
      <vt:lpstr>Shoulder </vt:lpstr>
      <vt:lpstr>Shoulder </vt:lpstr>
      <vt:lpstr>Shoulder </vt:lpstr>
      <vt:lpstr>Elbow </vt:lpstr>
      <vt:lpstr>Elbow </vt:lpstr>
      <vt:lpstr>Elbow </vt:lpstr>
      <vt:lpstr>Wrist &amp; Hand  </vt:lpstr>
      <vt:lpstr>Wrist &amp; Hand </vt:lpstr>
      <vt:lpstr>Wrist &amp; Hand </vt:lpstr>
      <vt:lpstr>Hip </vt:lpstr>
      <vt:lpstr>Hip</vt:lpstr>
      <vt:lpstr>Hip</vt:lpstr>
      <vt:lpstr>Knee</vt:lpstr>
      <vt:lpstr>Knee </vt:lpstr>
      <vt:lpstr>Knee </vt:lpstr>
      <vt:lpstr>Ankle &amp; Foot </vt:lpstr>
      <vt:lpstr>Ankle &amp; Foot </vt:lpstr>
      <vt:lpstr>Ankle &amp; Foot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Lea Ryhänen</cp:lastModifiedBy>
  <cp:revision>5</cp:revision>
  <cp:lastPrinted>2020-11-26T15:33:48Z</cp:lastPrinted>
  <dcterms:created xsi:type="dcterms:W3CDTF">2020-05-15T07:47:43Z</dcterms:created>
  <dcterms:modified xsi:type="dcterms:W3CDTF">2025-01-29T15:57:28Z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0x01010041FC10978C40C8468552B88D9AD4B7BD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Order">
    <vt:r8>62500</vt:r8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