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32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</p:sldIdLst>
  <p:sldSz cx="9144000" cy="5143500" type="screen16x9"/>
  <p:notesSz cx="6858000" cy="9144000"/>
  <p:custDataLst>
    <p:tags r:id="rId33"/>
  </p:custDataLst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92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12.06.2025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99" y="1208153"/>
            <a:ext cx="8322028" cy="997196"/>
          </a:xfrm>
        </p:spPr>
        <p:txBody>
          <a:bodyPr/>
          <a:lstStyle/>
          <a:p>
            <a:r>
              <a:rPr lang="de-DE" sz="3600" dirty="0"/>
              <a:t>33rd </a:t>
            </a:r>
            <a:r>
              <a:rPr lang="de-DE" sz="3600" dirty="0" err="1"/>
              <a:t>Sonography</a:t>
            </a:r>
            <a:r>
              <a:rPr lang="de-DE" sz="3600" dirty="0"/>
              <a:t> Course 2026, </a:t>
            </a:r>
            <a:br>
              <a:rPr lang="de-DE" sz="3600" dirty="0"/>
            </a:br>
            <a:r>
              <a:rPr lang="de-DE" sz="3600" dirty="0"/>
              <a:t>- MSUS Intermediate </a:t>
            </a:r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992CB-9FC7-CBBB-E0F9-ABEDACB11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89CA-E809-E3CD-5FE2-84AA79D2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FEAFAC-CF1D-AA67-ED4C-B68ECA134F3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2A4C7-2109-19E8-3AD1-D20353B00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E7471-F4B2-2E8D-46CC-CAB44A0F6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72018-603D-1C1B-F512-3257AB60E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08677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14072-B69C-F9FF-7874-0858F91D1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A8EE-4075-62A6-2E60-A5E31BA6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C1B3F-868A-FD78-6C0F-DDBF771652A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86B5-2203-A52B-F3CD-E7B4C7BCE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DE75E-743F-579E-99DC-83A444BF6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311C7-E5F9-504D-6AF5-C395974DF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414061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1E02C-9AB7-F5F1-ED3A-69541F7C4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DB020-68D0-6E15-BAD2-A693ECC6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E0B447-59AF-970F-4D5A-A2E8721B1B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3A07D-7A2D-5A9D-E8BF-F76B2D82E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66895-4FF9-E964-9020-33A2BDCE8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4AC99-2E82-4650-DE04-94BBAACF6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419921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C4B34-2BA1-08E1-F00F-9C900C4E1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AEC-C650-6731-6B8E-EA76B593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276E8-5BE3-380E-37CF-D7D26AB55ED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42F41-1C0C-A46E-0AC9-8D5A36B22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60B27-7DE0-537F-DC99-029314762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6ECF-BD27-B512-B3E3-C3B808D4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47494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A6188-D627-3321-F48F-C7B81A58A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2C98-1172-E52F-3971-7EEF49046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07DF25-E937-F5B6-FC5E-FCE37E6F37B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94791-1BEF-8609-A959-040EA6DE2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29B2-02B6-A5E1-42CE-4B3F7CC88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B489F-31A2-E2BC-FE04-BE9B59B1B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323844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3011E-CFC3-2E74-94FE-E48E7E013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88A2-7CFB-80D9-9D14-CD45CD7E5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D6A2D-40C8-36E9-B939-7947A919ECD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05FF1-A688-091F-B958-4F1405DA4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241D1-F2FC-DDB3-398E-550D9648D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AE821-FD37-49B6-66DF-E995745F2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889703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6D60C-94D1-195A-319E-594A50F69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A4BE-DD8A-C1DE-2F21-D420E5D4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B1A76-2ED0-F9CC-82F5-BB96DE110B3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3830B-B3E3-B914-6396-177414032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6AB33-9927-6002-23C1-396498BA1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84C133-2D26-54EE-5E4C-AA6B175E7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178593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B0DE3-DEC0-DFB7-CD01-48B295F00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D8A7-6624-5CE5-5F30-15551336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ADC35-C373-11F8-1E3D-78D54F4BA77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205CA-C413-4EDB-7946-1CABC216D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2DE06-ED47-5960-3812-2F8EBE1CB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891CF0-CE59-3142-74BB-8543BCB46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716181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80CF0-F428-17F0-EB37-695A3A0CF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E2AAE-65E1-0005-0BF1-65C8700E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89B05D-FF2C-CA79-B7EA-5AAE8490905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1C77B-4430-10E1-9828-0B68E23F6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566C-DEF4-41E5-C538-4FF99292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0DC45-BF92-5A7F-9672-02CD54625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205870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CBF55-B685-5599-B893-33E9CF18B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A533F-078C-BFD9-7FC9-0828E544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59C150-6207-9C10-0F3D-B2838C1BE3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FF3D0-99A8-E4B1-677D-E13D6BB07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A8DAC-04BC-2C5C-DF08-AF7B8C0A0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66347-A6D2-EA76-8573-781FB7803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08442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DCF83F-B95E-6646-AE6F-2DB82DB9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872020"/>
            <a:ext cx="7985557" cy="815112"/>
          </a:xfrm>
        </p:spPr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PowerPoint </a:t>
            </a:r>
            <a:r>
              <a:rPr lang="de-DE" dirty="0" err="1">
                <a:solidFill>
                  <a:schemeClr val="tx2"/>
                </a:solidFill>
              </a:rPr>
              <a:t>requirements</a:t>
            </a:r>
            <a:r>
              <a:rPr lang="de-DE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90EFBA-8B6E-A246-9855-F01E3758F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87133"/>
            <a:ext cx="16452000" cy="28719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2"/>
                </a:solidFill>
              </a:rPr>
              <a:t>You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are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required</a:t>
            </a:r>
            <a:r>
              <a:rPr lang="de-DE" sz="1200" dirty="0">
                <a:solidFill>
                  <a:schemeClr val="tx2"/>
                </a:solidFill>
              </a:rPr>
              <a:t> to </a:t>
            </a:r>
            <a:r>
              <a:rPr lang="de-DE" sz="1200" dirty="0" err="1">
                <a:solidFill>
                  <a:schemeClr val="tx2"/>
                </a:solidFill>
              </a:rPr>
              <a:t>submit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standard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ultrasound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examinations</a:t>
            </a:r>
            <a:r>
              <a:rPr lang="de-DE" sz="1200" dirty="0">
                <a:solidFill>
                  <a:schemeClr val="tx2"/>
                </a:solidFill>
              </a:rPr>
              <a:t> for the </a:t>
            </a:r>
            <a:r>
              <a:rPr lang="de-DE" sz="1200" dirty="0" err="1">
                <a:solidFill>
                  <a:schemeClr val="tx2"/>
                </a:solidFill>
              </a:rPr>
              <a:t>following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joint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regions</a:t>
            </a:r>
            <a:r>
              <a:rPr lang="de-DE" sz="1200" dirty="0">
                <a:solidFill>
                  <a:schemeClr val="tx2"/>
                </a:solidFill>
              </a:rPr>
              <a:t>: </a:t>
            </a:r>
          </a:p>
          <a:p>
            <a:r>
              <a:rPr lang="de-DE" sz="1200" dirty="0">
                <a:solidFill>
                  <a:schemeClr val="tx2"/>
                </a:solidFill>
              </a:rPr>
              <a:t>      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Shoulder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elbow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wrist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&amp;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hand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hip,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knee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ankle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&amp;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foot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. </a:t>
            </a:r>
          </a:p>
          <a:p>
            <a:endParaRPr lang="de-DE" sz="1200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For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each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region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please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submit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one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examination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ensuring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that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all relevant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structures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are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included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This will total 6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ultrasound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examinations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. </a:t>
            </a:r>
            <a:endParaRPr lang="de-DE" sz="1200" dirty="0">
              <a:solidFill>
                <a:schemeClr val="tx2"/>
              </a:solidFill>
            </a:endParaRPr>
          </a:p>
          <a:p>
            <a:endParaRPr lang="de-DE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2"/>
                </a:solidFill>
              </a:rPr>
              <a:t>The </a:t>
            </a:r>
            <a:r>
              <a:rPr lang="de-DE" sz="1200" dirty="0" err="1">
                <a:solidFill>
                  <a:schemeClr val="tx2"/>
                </a:solidFill>
              </a:rPr>
              <a:t>identify</a:t>
            </a:r>
            <a:r>
              <a:rPr lang="de-DE" sz="1200" dirty="0">
                <a:solidFill>
                  <a:schemeClr val="tx2"/>
                </a:solidFill>
              </a:rPr>
              <a:t> of the individual </a:t>
            </a:r>
            <a:r>
              <a:rPr lang="de-DE" sz="1200" dirty="0" err="1">
                <a:solidFill>
                  <a:schemeClr val="tx2"/>
                </a:solidFill>
              </a:rPr>
              <a:t>being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scanned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must</a:t>
            </a:r>
            <a:r>
              <a:rPr lang="de-DE" sz="1200" dirty="0">
                <a:solidFill>
                  <a:schemeClr val="tx2"/>
                </a:solidFill>
              </a:rPr>
              <a:t> be </a:t>
            </a:r>
            <a:r>
              <a:rPr lang="de-DE" sz="1200" dirty="0" err="1">
                <a:solidFill>
                  <a:schemeClr val="tx2"/>
                </a:solidFill>
              </a:rPr>
              <a:t>removed</a:t>
            </a:r>
            <a:r>
              <a:rPr lang="de-DE" sz="1200" dirty="0">
                <a:solidFill>
                  <a:schemeClr val="tx2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2"/>
                </a:solidFill>
              </a:rPr>
              <a:t>Please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use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these</a:t>
            </a:r>
            <a:r>
              <a:rPr lang="de-DE" sz="1200" dirty="0">
                <a:solidFill>
                  <a:schemeClr val="tx2"/>
                </a:solidFill>
              </a:rPr>
              <a:t> PowerPoint </a:t>
            </a:r>
            <a:r>
              <a:rPr lang="de-DE" sz="1200" dirty="0" err="1">
                <a:solidFill>
                  <a:schemeClr val="tx2"/>
                </a:solidFill>
              </a:rPr>
              <a:t>slides</a:t>
            </a:r>
            <a:r>
              <a:rPr lang="de-DE" sz="1200" dirty="0">
                <a:solidFill>
                  <a:schemeClr val="tx2"/>
                </a:solidFill>
              </a:rPr>
              <a:t> to </a:t>
            </a:r>
            <a:r>
              <a:rPr lang="de-DE" sz="1200" dirty="0" err="1">
                <a:solidFill>
                  <a:schemeClr val="tx2"/>
                </a:solidFill>
              </a:rPr>
              <a:t>insert</a:t>
            </a:r>
            <a:r>
              <a:rPr lang="de-DE" sz="1200" dirty="0">
                <a:solidFill>
                  <a:schemeClr val="tx2"/>
                </a:solidFill>
              </a:rPr>
              <a:t> the legend for the </a:t>
            </a:r>
            <a:r>
              <a:rPr lang="de-DE" sz="1200" dirty="0" err="1">
                <a:solidFill>
                  <a:schemeClr val="tx2"/>
                </a:solidFill>
              </a:rPr>
              <a:t>examination</a:t>
            </a:r>
            <a:r>
              <a:rPr lang="de-DE" sz="1200" dirty="0">
                <a:solidFill>
                  <a:schemeClr val="tx2"/>
                </a:solidFill>
              </a:rPr>
              <a:t> of the different </a:t>
            </a:r>
            <a:r>
              <a:rPr lang="de-DE" sz="1200" dirty="0" err="1">
                <a:solidFill>
                  <a:schemeClr val="tx2"/>
                </a:solidFill>
              </a:rPr>
              <a:t>joint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regions</a:t>
            </a:r>
            <a:r>
              <a:rPr lang="de-DE" sz="1200" dirty="0">
                <a:solidFill>
                  <a:schemeClr val="tx2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2"/>
                </a:solidFill>
              </a:rPr>
              <a:t>If</a:t>
            </a:r>
            <a:r>
              <a:rPr lang="de-DE" sz="1200" dirty="0">
                <a:solidFill>
                  <a:schemeClr val="tx2"/>
                </a:solidFill>
              </a:rPr>
              <a:t> additional </a:t>
            </a:r>
            <a:r>
              <a:rPr lang="de-DE" sz="1200" dirty="0" err="1">
                <a:solidFill>
                  <a:schemeClr val="tx2"/>
                </a:solidFill>
              </a:rPr>
              <a:t>slides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are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needed</a:t>
            </a:r>
            <a:r>
              <a:rPr lang="de-DE" sz="1200" dirty="0">
                <a:solidFill>
                  <a:schemeClr val="tx2"/>
                </a:solidFill>
              </a:rPr>
              <a:t>, </a:t>
            </a:r>
            <a:r>
              <a:rPr lang="de-DE" sz="1200" dirty="0" err="1">
                <a:solidFill>
                  <a:schemeClr val="tx2"/>
                </a:solidFill>
              </a:rPr>
              <a:t>feel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free</a:t>
            </a:r>
            <a:r>
              <a:rPr lang="de-DE" sz="1200" dirty="0">
                <a:solidFill>
                  <a:schemeClr val="tx2"/>
                </a:solidFill>
              </a:rPr>
              <a:t> to ‚</a:t>
            </a:r>
            <a:r>
              <a:rPr lang="de-DE" sz="1200" dirty="0" err="1">
                <a:solidFill>
                  <a:schemeClr val="tx2"/>
                </a:solidFill>
              </a:rPr>
              <a:t>copy</a:t>
            </a:r>
            <a:r>
              <a:rPr lang="de-DE" sz="1200" dirty="0">
                <a:solidFill>
                  <a:schemeClr val="tx2"/>
                </a:solidFill>
              </a:rPr>
              <a:t> and </a:t>
            </a:r>
            <a:r>
              <a:rPr lang="de-DE" sz="1200" dirty="0" err="1">
                <a:solidFill>
                  <a:schemeClr val="tx2"/>
                </a:solidFill>
              </a:rPr>
              <a:t>paste</a:t>
            </a:r>
            <a:r>
              <a:rPr lang="de-DE" sz="1200" dirty="0">
                <a:solidFill>
                  <a:schemeClr val="tx2"/>
                </a:solidFill>
              </a:rPr>
              <a:t>‘ to </a:t>
            </a:r>
            <a:r>
              <a:rPr lang="de-DE" sz="1200" dirty="0" err="1">
                <a:solidFill>
                  <a:schemeClr val="tx2"/>
                </a:solidFill>
              </a:rPr>
              <a:t>insert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similar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slides</a:t>
            </a:r>
            <a:r>
              <a:rPr lang="de-DE" sz="1200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2DE3D-6C65-DAC0-2385-9A14A1772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B1FB-78B5-AA9E-7D63-CA82C336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D1A75-B088-B201-1939-47F13C71AF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CB5CB-9067-E26D-6B83-A28CEB548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DE01C-CEE1-5CDD-D2E9-C329394E4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64CD5-A5BB-ED7A-63CA-F1678DB4A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383782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FEAF4-35AC-F3FB-698F-5217B240A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1D9D1-2150-006C-0A85-2D38B897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A37F9-CBAB-FD1E-BD2D-8F9AC44B71F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16BC-D084-1798-E88E-273D2A935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8514C-87A8-7F6C-5D69-A2BFB155C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DE48D-BC86-3386-CB2E-A39DDF2E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016854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737E2-6C29-D8ED-F260-BF5EA1599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1B69-ADB2-C0D6-302B-9E1D1E39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54DF20-8F21-5D08-E4BC-1D7EBF1B426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A12A3-9E5B-F1D9-BD3F-2D5539E2B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28FC0-91A9-1E3C-9E77-0A343A3A3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450A89-2FB2-CB11-8879-78BD7877C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5937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B6D62-C39D-AEF1-78BB-36D84DCF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Further information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1D87AC-36C9-0359-8467-289A9667AD4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8FFA4-0F49-E6A3-083E-3DA4E714A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BD724-BF86-1C55-1644-BF8599F2B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98B4E-BC8B-866F-2711-55FC1CC9E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87131"/>
            <a:ext cx="16452000" cy="28719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scans for each joint region should encompass all relevant structures as taught in the basic course for rheumatologists.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EULAR Ultrasound Scanning Guide may be referenced for guidance.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slide must include both longitudinal and transverse ultrasound scans showcasing a specific anatomical structure.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ultrasound image should clearly label the initials of the bone landmarks and the most relevant structures visible in the scan.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A detailed legend must accompany each scan, including the anatomical area and scanning place. Images must be anonymised, with no patient data included.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77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CB61-6EE7-7567-88ED-3C763CEDB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Example – 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B34EF-C8F0-9A1F-941A-1558F15DA61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7C778-1C55-6889-1580-2A0992579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AFB8B-FCF8-33C7-938B-3B5CA9530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6FB288-49B9-154F-17DB-CD5453D0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16632000" cy="2615459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</a:rPr>
              <a:t>Legend: transverse (left) and longitudinal (right) image of the long head of the biceps tendon in the humeral bicipital groove. </a:t>
            </a:r>
          </a:p>
          <a:p>
            <a:endParaRPr lang="en-GB" dirty="0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3A11D78C-7FA7-EC84-6391-BE0A7A35B75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1442962"/>
            <a:ext cx="3387216" cy="2074670"/>
          </a:xfrm>
          <a:prstGeom prst="rect">
            <a:avLst/>
          </a:prstGeom>
        </p:spPr>
      </p:pic>
      <p:pic>
        <p:nvPicPr>
          <p:cNvPr id="8" name="Imagen 20">
            <a:extLst>
              <a:ext uri="{FF2B5EF4-FFF2-40B4-BE49-F238E27FC236}">
                <a16:creationId xmlns:a16="http://schemas.microsoft.com/office/drawing/2014/main" id="{6E4DB23E-24AA-377C-A31C-4F76D717F52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213" y="1442962"/>
            <a:ext cx="4625976" cy="20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8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97D8-D657-1E31-2E31-84F53508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ADC868-BC52-8F51-ECE5-6CF72DF733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B2B68-5782-F4B1-2D20-4B7A08B4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4E1BE-273F-AC79-457C-2D610931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3CC08-2ED2-C01D-402C-ACF8E6E6C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06390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5B5F0-B48D-FA1D-1B54-8810F71E7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67CA-C202-0225-9885-2F6F8491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0C532-EBC5-82B1-F563-E1123F1658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B66DE-F002-6CD3-B461-14F754841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664D6-C330-9B01-452F-E4CC03995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5BC21-20AC-B94B-58DF-EBC3A8B99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15911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EB975-7CBB-581E-E888-1FB0CB41A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70529-C89B-BE3A-9998-C63C61EC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DC9F0E-8B60-CC06-A833-F0CC730EC1E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C007F-DD20-1ABB-ACE0-DF18B8E9B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BB5F8-3AEC-0380-D4E4-41D3F2700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ADBDE-51C4-7C5B-571D-D5D5841C1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58002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3186A-2131-5688-99F9-096763546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887DD-B0A2-F21E-6215-4F91A573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1C67D7-6E4A-FBB8-41A7-54FC8DD1D9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0D31A-C535-B125-5E3D-3A35EAEC9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9007E-820F-9178-4074-4A6638FF7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B8D83-806C-9DCD-A9FB-32C09A522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693424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61CE7-4D0B-3ED9-3784-B333FAB9D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C53F-C2C5-44CE-3A8D-A5A42321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9BC66-E393-F342-D79D-5ECED19DD0B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12.06.2025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9456D-F99D-649E-63F9-4BC6ACE96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669B8-7BC2-C45A-F78F-2EAF830DA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F0F5C-E100-50A3-1D05-37F9DACFD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2577848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9a5653d-78fa-4eb2-98c2-e25994e14a35"/>
</p:tagLst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dd5c007-02d9-4a34-8410-618d77513230" xsi:nil="true"/>
    <SharedWithUsers xmlns="6d4901c0-a02f-4b15-8786-3599c6daca53">
      <UserInfo>
        <DisplayName/>
        <AccountId xsi:nil="true"/>
        <AccountType/>
      </UserInfo>
    </SharedWithUsers>
    <TaxCatchAll xmlns="6d4901c0-a02f-4b15-8786-3599c6daca53" xsi:nil="true"/>
    <lcf76f155ced4ddcb4097134ff3c332f xmlns="3dd5c007-02d9-4a34-8410-618d7751323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C10978C40C8468552B88D9AD4B7BD" ma:contentTypeVersion="18" ma:contentTypeDescription="Create a new document." ma:contentTypeScope="" ma:versionID="dd6509104bbe14e9f22ea427525c8a8f">
  <xsd:schema xmlns:xsd="http://www.w3.org/2001/XMLSchema" xmlns:xs="http://www.w3.org/2001/XMLSchema" xmlns:p="http://schemas.microsoft.com/office/2006/metadata/properties" xmlns:ns2="3dd5c007-02d9-4a34-8410-618d77513230" xmlns:ns3="6d4901c0-a02f-4b15-8786-3599c6daca53" targetNamespace="http://schemas.microsoft.com/office/2006/metadata/properties" ma:root="true" ma:fieldsID="e300f0cc5318f0885cdb0bffc9fb7a9d" ns2:_="" ns3:_="">
    <xsd:import namespace="3dd5c007-02d9-4a34-8410-618d77513230"/>
    <xsd:import namespace="6d4901c0-a02f-4b15-8786-3599c6dac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5c007-02d9-4a34-8410-618d77513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901c0-a02f-4b15-8786-3599c6dac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733655c-edb6-44d9-8ba4-531a43ac0a4d}" ma:internalName="TaxCatchAll" ma:showField="CatchAllData" ma:web="6d4901c0-a02f-4b15-8786-3599c6dac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F48351-F665-469A-86E3-65C97500BFFB}">
  <ds:schemaRefs>
    <ds:schemaRef ds:uri="3dd5c007-02d9-4a34-8410-618d77513230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d4901c0-a02f-4b15-8786-3599c6daca53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772C70-A250-48AB-81CD-DD2114A8B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5c007-02d9-4a34-8410-618d77513230"/>
    <ds:schemaRef ds:uri="6d4901c0-a02f-4b15-8786-3599c6dac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420</Words>
  <Application>Microsoft Office PowerPoint</Application>
  <PresentationFormat>On-screen Show (16:9)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Wingdings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33rd Sonography Course 2026,  - MSUS Intermediate </vt:lpstr>
      <vt:lpstr>PowerPoint requirements </vt:lpstr>
      <vt:lpstr>Further information</vt:lpstr>
      <vt:lpstr>Example – Shoulder </vt:lpstr>
      <vt:lpstr>Shoulder</vt:lpstr>
      <vt:lpstr>Shoulder</vt:lpstr>
      <vt:lpstr>Shoulder</vt:lpstr>
      <vt:lpstr>Elbow</vt:lpstr>
      <vt:lpstr>Elbow</vt:lpstr>
      <vt:lpstr>Elbow</vt:lpstr>
      <vt:lpstr>Wrist &amp; Hand </vt:lpstr>
      <vt:lpstr>Wrist &amp; Hand </vt:lpstr>
      <vt:lpstr>Wrist &amp; Hand </vt:lpstr>
      <vt:lpstr>Hip</vt:lpstr>
      <vt:lpstr>Hip</vt:lpstr>
      <vt:lpstr>Hip</vt:lpstr>
      <vt:lpstr>Knee</vt:lpstr>
      <vt:lpstr>Knee</vt:lpstr>
      <vt:lpstr>Knee</vt:lpstr>
      <vt:lpstr>Ankle &amp; Foot </vt:lpstr>
      <vt:lpstr>Ankle &amp; Foot </vt:lpstr>
      <vt:lpstr>Ankle &amp; Foot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Lea Ryhänen</cp:lastModifiedBy>
  <cp:revision>5</cp:revision>
  <cp:lastPrinted>2020-11-26T15:33:48Z</cp:lastPrinted>
  <dcterms:created xsi:type="dcterms:W3CDTF">2020-05-15T07:47:43Z</dcterms:created>
  <dcterms:modified xsi:type="dcterms:W3CDTF">2025-06-12T11:02:22Z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0x01010041FC10978C40C8468552B88D9AD4B7BD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Order">
    <vt:r8>62500</vt:r8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